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3577" autoAdjust="0"/>
  </p:normalViewPr>
  <p:slideViewPr>
    <p:cSldViewPr snapToGrid="0" snapToObjects="1">
      <p:cViewPr varScale="1">
        <p:scale>
          <a:sx n="59" d="100"/>
          <a:sy n="59" d="100"/>
        </p:scale>
        <p:origin x="8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69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Welcome slide. Introduce the Comp Lifecycle Toolkit as three tools that cover a full compensation decision, from identifying an industry to negotiating and finally evaluating an offer. Emphasize the tagline: three tools, one path. Point out the ID, Negotiate, Offer sequence shown on screen, since this order repeats throughout the deck.</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Close with a clear next step. If someone is new, point them to a single standalone tool to practice alone first. If they are ready to connect everything, point them to the full Comp Lifecycle Toolkit. End on the two path framing shown on screen: start where you are.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This is the core teaching philosophy. Practice each tool alone first, then use them together. Walk through the two rows on screen: standalone practice, shown as separate dashed circles with no connection, versus the connected toolkit, shown as solid circles joined by arrows. Make the point that nothing changes about the tools themselves, only whether they are linked. This sets up why both standalone and toolkit editions of each tool exist.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Explain the problem this solves. Most people only negotiate compensation a few times in an entire career, so there is little natural opportunity to practice. Without practice, the default fallback is a gut feeling number instead of a defensible one. These tools turn a rare, high stakes moment into something you can rehearse repeatedly at low stakes.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Introduce each of the three tools by name and by the question it answers. Tool 1, ID, is the Compensation Intelligence Framework, which helps someone figure out which industry or role fits them. Tool 2, Negotiate, is the Comp Negotiation Tool, which sets a target and lets you practice saying it. Tool 3, Offer, is the Offer Compensation Planner, which values a specific offer already in hand.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Go through the five mini tools inside the Compensation Intelligence Framework: Total Comp Calculator, Cost of Living Normalizer, Industry Heatmap, Offer Scorecard, and Skill Premium Index. Close with the honesty callout at the bottom: the data behind this tool is editorial, meant to frame a conversation, not to be cited as verified fact.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Walk through the six steps in order: Sources, Triangulation, Offer Comparison, AI Practice, Rubric, and Tracker. Emphasize the flow described in the paragraph: sources build a target, you compare it to a real offer, you practice the conversation, then you score and track progress. Highlight the callout box at the bottom: practicing cold before seeing AI coaching is what makes the improvement after feedback genuine rather than rehearsed.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Explain the core design choice stated at the top: cash, benefits, and equity are kept separate so a contingent number is never mistaken for spendable cash. Then contrast the two modes side by side, Startup and Corporate, calling out that each has its own bonus structure, equity type, and benefits.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Show how the three tools link together using transfer text and an advisory note. Stress the three assurances listed at the bottom: it is copy and paste plain text with no login and no API key, it works on any device or browser with no shared file required, and every tool still works completely on its own if a student does not want to connect anything.</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This is the credibility slide. Go through each of the four statements: not financial or legal advice, the AI scorer is only a keyword scan, the CIF data is editorial rather than live, and nothing is verified for you. The goal is to make sure nobody walks away thinking these tools are more authoritative than they actually are.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ryjburk.github.io/toolkit-comp_lifecycle/compensation_intelligence_framework.html"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coryjburk.github.io/toolkit-comp_lifecycle/" TargetMode="External"/><Relationship Id="rId5" Type="http://schemas.openxmlformats.org/officeDocument/2006/relationships/hyperlink" Target="https://coryjburk.github.io/toolkit-comp_lifecycle/offer_compensation_planner.html" TargetMode="External"/><Relationship Id="rId4" Type="http://schemas.openxmlformats.org/officeDocument/2006/relationships/hyperlink" Target="https://coryjburk.github.io/toolkit-comp_lifecycle/mba_comp_negotiation_tool.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coryjburk.github.io/toolkit-comp_lifecycle/compensation_intelligence_framework.html"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coryjburk.github.io/toolkit-comp_lifecycle/offer_compensation_planner.html" TargetMode="External"/><Relationship Id="rId4" Type="http://schemas.openxmlformats.org/officeDocument/2006/relationships/hyperlink" Target="https://coryjburk.github.io/toolkit-comp_lifecycle/mba_comp_negotiation_tool.htm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coryjburk.github.io/toolkit-comp_lifecycle/"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1A"/>
        </a:solidFill>
        <a:effectLst/>
      </p:bgPr>
    </p:bg>
    <p:spTree>
      <p:nvGrpSpPr>
        <p:cNvPr id="1" name=""/>
        <p:cNvGrpSpPr/>
        <p:nvPr/>
      </p:nvGrpSpPr>
      <p:grpSpPr>
        <a:xfrm>
          <a:off x="0" y="0"/>
          <a:ext cx="0" cy="0"/>
          <a:chOff x="0" y="0"/>
          <a:chExt cx="0" cy="0"/>
        </a:xfrm>
      </p:grpSpPr>
      <p:sp>
        <p:nvSpPr>
          <p:cNvPr id="2" name="Text 0"/>
          <p:cNvSpPr/>
          <p:nvPr/>
        </p:nvSpPr>
        <p:spPr>
          <a:xfrm>
            <a:off x="548640" y="1188720"/>
            <a:ext cx="7315200" cy="274320"/>
          </a:xfrm>
          <a:prstGeom prst="rect">
            <a:avLst/>
          </a:prstGeom>
          <a:noFill/>
          <a:ln/>
        </p:spPr>
        <p:txBody>
          <a:bodyPr wrap="square" rtlCol="0" anchor="ctr"/>
          <a:lstStyle/>
          <a:p>
            <a:pPr marL="0" indent="0" algn="l">
              <a:buNone/>
            </a:pPr>
            <a:r>
              <a:rPr lang="en-US" sz="1100" b="1" kern="0" spc="100" dirty="0">
                <a:solidFill>
                  <a:srgbClr val="E8A0A0"/>
                </a:solidFill>
                <a:latin typeface="Calibri" pitchFamily="34" charset="0"/>
                <a:ea typeface="Calibri" pitchFamily="34" charset="-122"/>
                <a:cs typeface="Calibri" pitchFamily="34" charset="-120"/>
              </a:rPr>
              <a:t>FULL-TIME MBA PROGRAM  ·  DAVID ECCLES SCHOOL OF BUSINESS</a:t>
            </a:r>
            <a:endParaRPr lang="en-US" sz="1100" dirty="0"/>
          </a:p>
        </p:txBody>
      </p:sp>
      <p:sp>
        <p:nvSpPr>
          <p:cNvPr id="3" name="Text 1"/>
          <p:cNvSpPr/>
          <p:nvPr/>
        </p:nvSpPr>
        <p:spPr>
          <a:xfrm>
            <a:off x="548640" y="1600200"/>
            <a:ext cx="11064240" cy="1188720"/>
          </a:xfrm>
          <a:prstGeom prst="rect">
            <a:avLst/>
          </a:prstGeom>
          <a:noFill/>
          <a:ln/>
        </p:spPr>
        <p:txBody>
          <a:bodyPr wrap="square" rtlCol="0" anchor="ctr"/>
          <a:lstStyle/>
          <a:p>
            <a:pPr marL="0" indent="0" algn="l">
              <a:buNone/>
            </a:pPr>
            <a:r>
              <a:rPr lang="en-US" sz="4600" b="1" dirty="0">
                <a:solidFill>
                  <a:srgbClr val="FFFFFF"/>
                </a:solidFill>
                <a:latin typeface="Cambria" pitchFamily="34" charset="0"/>
                <a:ea typeface="Cambria" pitchFamily="34" charset="-122"/>
                <a:cs typeface="Cambria" pitchFamily="34" charset="-120"/>
              </a:rPr>
              <a:t>The Comp Lifecycle Toolkit</a:t>
            </a:r>
            <a:endParaRPr lang="en-US" sz="4600" dirty="0"/>
          </a:p>
        </p:txBody>
      </p:sp>
      <p:sp>
        <p:nvSpPr>
          <p:cNvPr id="4" name="Text 2"/>
          <p:cNvSpPr/>
          <p:nvPr/>
        </p:nvSpPr>
        <p:spPr>
          <a:xfrm>
            <a:off x="548640" y="2697480"/>
            <a:ext cx="10058400" cy="548640"/>
          </a:xfrm>
          <a:prstGeom prst="rect">
            <a:avLst/>
          </a:prstGeom>
          <a:noFill/>
          <a:ln/>
        </p:spPr>
        <p:txBody>
          <a:bodyPr wrap="square" rtlCol="0" anchor="ctr"/>
          <a:lstStyle/>
          <a:p>
            <a:pPr marL="0" indent="0" algn="l">
              <a:buNone/>
            </a:pPr>
            <a:r>
              <a:rPr lang="en-US" sz="1800" i="1" dirty="0">
                <a:solidFill>
                  <a:srgbClr val="CADCE0"/>
                </a:solidFill>
                <a:latin typeface="Calibri" pitchFamily="34" charset="0"/>
                <a:ea typeface="Calibri" pitchFamily="34" charset="-122"/>
                <a:cs typeface="Calibri" pitchFamily="34" charset="-120"/>
              </a:rPr>
              <a:t>Three tools. One path. ID → Negotiate → Offer.</a:t>
            </a:r>
            <a:endParaRPr lang="en-US" sz="1800" dirty="0"/>
          </a:p>
        </p:txBody>
      </p:sp>
      <p:sp>
        <p:nvSpPr>
          <p:cNvPr id="5" name="Shape 3"/>
          <p:cNvSpPr/>
          <p:nvPr/>
        </p:nvSpPr>
        <p:spPr>
          <a:xfrm>
            <a:off x="548640" y="4206240"/>
            <a:ext cx="822960" cy="822960"/>
          </a:xfrm>
          <a:prstGeom prst="ellipse">
            <a:avLst/>
          </a:prstGeom>
          <a:solidFill>
            <a:srgbClr val="CC0000"/>
          </a:solidFill>
          <a:ln/>
        </p:spPr>
        <p:txBody>
          <a:bodyPr/>
          <a:lstStyle/>
          <a:p>
            <a:endParaRPr lang="en-US"/>
          </a:p>
        </p:txBody>
      </p:sp>
      <p:sp>
        <p:nvSpPr>
          <p:cNvPr id="6" name="Text 4"/>
          <p:cNvSpPr/>
          <p:nvPr/>
        </p:nvSpPr>
        <p:spPr>
          <a:xfrm>
            <a:off x="548640" y="4206240"/>
            <a:ext cx="822960" cy="82296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1</a:t>
            </a:r>
            <a:endParaRPr lang="en-US" sz="2400" dirty="0"/>
          </a:p>
        </p:txBody>
      </p:sp>
      <p:sp>
        <p:nvSpPr>
          <p:cNvPr id="7" name="Text 5"/>
          <p:cNvSpPr/>
          <p:nvPr/>
        </p:nvSpPr>
        <p:spPr>
          <a:xfrm>
            <a:off x="45720" y="5120640"/>
            <a:ext cx="182880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ID</a:t>
            </a:r>
            <a:endParaRPr lang="en-US" sz="1400" dirty="0"/>
          </a:p>
        </p:txBody>
      </p:sp>
      <p:sp>
        <p:nvSpPr>
          <p:cNvPr id="8" name="Text 6"/>
          <p:cNvSpPr/>
          <p:nvPr/>
        </p:nvSpPr>
        <p:spPr>
          <a:xfrm>
            <a:off x="1417320" y="4160520"/>
            <a:ext cx="1463040" cy="822960"/>
          </a:xfrm>
          <a:prstGeom prst="rect">
            <a:avLst/>
          </a:prstGeom>
          <a:noFill/>
          <a:ln/>
        </p:spPr>
        <p:txBody>
          <a:bodyPr wrap="square" rtlCol="0" anchor="ctr"/>
          <a:lstStyle/>
          <a:p>
            <a:pPr marL="0" indent="0" algn="ctr">
              <a:buNone/>
            </a:pPr>
            <a:r>
              <a:rPr lang="en-US" sz="2800" dirty="0">
                <a:solidFill>
                  <a:srgbClr val="E8A0A0"/>
                </a:solidFill>
                <a:latin typeface="Calibri" pitchFamily="34" charset="0"/>
                <a:ea typeface="Calibri" pitchFamily="34" charset="-122"/>
                <a:cs typeface="Calibri" pitchFamily="34" charset="-120"/>
              </a:rPr>
              <a:t>→</a:t>
            </a:r>
            <a:endParaRPr lang="en-US" sz="2800" dirty="0"/>
          </a:p>
        </p:txBody>
      </p:sp>
      <p:sp>
        <p:nvSpPr>
          <p:cNvPr id="9" name="Shape 7"/>
          <p:cNvSpPr/>
          <p:nvPr/>
        </p:nvSpPr>
        <p:spPr>
          <a:xfrm>
            <a:off x="2880360" y="4206240"/>
            <a:ext cx="822960" cy="822960"/>
          </a:xfrm>
          <a:prstGeom prst="ellipse">
            <a:avLst/>
          </a:prstGeom>
          <a:solidFill>
            <a:srgbClr val="CC0000"/>
          </a:solidFill>
          <a:ln/>
        </p:spPr>
        <p:txBody>
          <a:bodyPr/>
          <a:lstStyle/>
          <a:p>
            <a:endParaRPr lang="en-US"/>
          </a:p>
        </p:txBody>
      </p:sp>
      <p:sp>
        <p:nvSpPr>
          <p:cNvPr id="10" name="Text 8"/>
          <p:cNvSpPr/>
          <p:nvPr/>
        </p:nvSpPr>
        <p:spPr>
          <a:xfrm>
            <a:off x="2880360" y="4206240"/>
            <a:ext cx="822960" cy="82296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2</a:t>
            </a:r>
            <a:endParaRPr lang="en-US" sz="2400" dirty="0"/>
          </a:p>
        </p:txBody>
      </p:sp>
      <p:sp>
        <p:nvSpPr>
          <p:cNvPr id="11" name="Text 9"/>
          <p:cNvSpPr/>
          <p:nvPr/>
        </p:nvSpPr>
        <p:spPr>
          <a:xfrm>
            <a:off x="2377440" y="5120640"/>
            <a:ext cx="182880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Negotiate</a:t>
            </a:r>
            <a:endParaRPr lang="en-US" sz="1400" dirty="0"/>
          </a:p>
        </p:txBody>
      </p:sp>
      <p:sp>
        <p:nvSpPr>
          <p:cNvPr id="12" name="Text 10"/>
          <p:cNvSpPr/>
          <p:nvPr/>
        </p:nvSpPr>
        <p:spPr>
          <a:xfrm>
            <a:off x="3749040" y="4160520"/>
            <a:ext cx="1463040" cy="822960"/>
          </a:xfrm>
          <a:prstGeom prst="rect">
            <a:avLst/>
          </a:prstGeom>
          <a:noFill/>
          <a:ln/>
        </p:spPr>
        <p:txBody>
          <a:bodyPr wrap="square" rtlCol="0" anchor="ctr"/>
          <a:lstStyle/>
          <a:p>
            <a:pPr marL="0" indent="0" algn="ctr">
              <a:buNone/>
            </a:pPr>
            <a:r>
              <a:rPr lang="en-US" sz="2800" dirty="0">
                <a:solidFill>
                  <a:srgbClr val="E8A0A0"/>
                </a:solidFill>
                <a:latin typeface="Calibri" pitchFamily="34" charset="0"/>
                <a:ea typeface="Calibri" pitchFamily="34" charset="-122"/>
                <a:cs typeface="Calibri" pitchFamily="34" charset="-120"/>
              </a:rPr>
              <a:t>→</a:t>
            </a:r>
            <a:endParaRPr lang="en-US" sz="2800" dirty="0"/>
          </a:p>
        </p:txBody>
      </p:sp>
      <p:sp>
        <p:nvSpPr>
          <p:cNvPr id="13" name="Shape 11"/>
          <p:cNvSpPr/>
          <p:nvPr/>
        </p:nvSpPr>
        <p:spPr>
          <a:xfrm>
            <a:off x="5212080" y="4206240"/>
            <a:ext cx="822960" cy="822960"/>
          </a:xfrm>
          <a:prstGeom prst="ellipse">
            <a:avLst/>
          </a:prstGeom>
          <a:solidFill>
            <a:srgbClr val="CC0000"/>
          </a:solidFill>
          <a:ln/>
        </p:spPr>
        <p:txBody>
          <a:bodyPr/>
          <a:lstStyle/>
          <a:p>
            <a:endParaRPr lang="en-US"/>
          </a:p>
        </p:txBody>
      </p:sp>
      <p:sp>
        <p:nvSpPr>
          <p:cNvPr id="14" name="Text 12"/>
          <p:cNvSpPr/>
          <p:nvPr/>
        </p:nvSpPr>
        <p:spPr>
          <a:xfrm>
            <a:off x="5212080" y="4206240"/>
            <a:ext cx="822960" cy="82296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3</a:t>
            </a:r>
            <a:endParaRPr lang="en-US" sz="2400" dirty="0"/>
          </a:p>
        </p:txBody>
      </p:sp>
      <p:sp>
        <p:nvSpPr>
          <p:cNvPr id="15" name="Text 13"/>
          <p:cNvSpPr/>
          <p:nvPr/>
        </p:nvSpPr>
        <p:spPr>
          <a:xfrm>
            <a:off x="4709160" y="5120640"/>
            <a:ext cx="1828800" cy="365760"/>
          </a:xfrm>
          <a:prstGeom prst="rect">
            <a:avLst/>
          </a:prstGeom>
          <a:noFill/>
          <a:ln/>
        </p:spPr>
        <p:txBody>
          <a:bodyPr wrap="square"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Offer</a:t>
            </a:r>
            <a:endParaRPr lang="en-US" sz="1400" dirty="0"/>
          </a:p>
        </p:txBody>
      </p:sp>
      <p:sp>
        <p:nvSpPr>
          <p:cNvPr id="16" name="Text 14"/>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9A9A9A"/>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17" name="Text 15"/>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9A9A9A"/>
                </a:solidFill>
                <a:latin typeface="Calibri" pitchFamily="34" charset="0"/>
                <a:ea typeface="Calibri" pitchFamily="34" charset="-122"/>
                <a:cs typeface="Calibri" pitchFamily="34" charset="-120"/>
              </a:rPr>
              <a:t>Comp Lifecycle Toolkit</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A1A1A"/>
        </a:solidFill>
        <a:effectLst/>
      </p:bgPr>
    </p:bg>
    <p:spTree>
      <p:nvGrpSpPr>
        <p:cNvPr id="1" name=""/>
        <p:cNvGrpSpPr/>
        <p:nvPr/>
      </p:nvGrpSpPr>
      <p:grpSpPr>
        <a:xfrm>
          <a:off x="0" y="0"/>
          <a:ext cx="0" cy="0"/>
          <a:chOff x="0" y="0"/>
          <a:chExt cx="0" cy="0"/>
        </a:xfrm>
      </p:grpSpPr>
      <p:sp>
        <p:nvSpPr>
          <p:cNvPr id="2" name="Text 0"/>
          <p:cNvSpPr/>
          <p:nvPr/>
        </p:nvSpPr>
        <p:spPr>
          <a:xfrm>
            <a:off x="548640" y="1188720"/>
            <a:ext cx="10058400" cy="822960"/>
          </a:xfrm>
          <a:prstGeom prst="rect">
            <a:avLst/>
          </a:prstGeom>
          <a:noFill/>
          <a:ln/>
        </p:spPr>
        <p:txBody>
          <a:bodyPr wrap="square" rtlCol="0" anchor="ctr"/>
          <a:lstStyle/>
          <a:p>
            <a:pPr marL="0" indent="0">
              <a:buNone/>
            </a:pPr>
            <a:r>
              <a:rPr lang="en-US" sz="3600" b="1" dirty="0">
                <a:solidFill>
                  <a:srgbClr val="FFFFFF"/>
                </a:solidFill>
                <a:latin typeface="Cambria" pitchFamily="34" charset="0"/>
                <a:ea typeface="Cambria" pitchFamily="34" charset="-122"/>
                <a:cs typeface="Cambria" pitchFamily="34" charset="-120"/>
              </a:rPr>
              <a:t>Start where you are</a:t>
            </a:r>
            <a:endParaRPr lang="en-US" sz="3600" dirty="0"/>
          </a:p>
        </p:txBody>
      </p:sp>
      <p:sp>
        <p:nvSpPr>
          <p:cNvPr id="3" name="Shape 1"/>
          <p:cNvSpPr/>
          <p:nvPr/>
        </p:nvSpPr>
        <p:spPr>
          <a:xfrm>
            <a:off x="548640" y="2377440"/>
            <a:ext cx="5349240" cy="3657600"/>
          </a:xfrm>
          <a:prstGeom prst="roundRect">
            <a:avLst>
              <a:gd name="adj" fmla="val 4167"/>
            </a:avLst>
          </a:prstGeom>
          <a:solidFill>
            <a:srgbClr val="26262A"/>
          </a:solidFill>
          <a:ln/>
        </p:spPr>
        <p:txBody>
          <a:bodyPr/>
          <a:lstStyle/>
          <a:p>
            <a:endParaRPr lang="en-US"/>
          </a:p>
        </p:txBody>
      </p:sp>
      <p:sp>
        <p:nvSpPr>
          <p:cNvPr id="4" name="Text 2"/>
          <p:cNvSpPr/>
          <p:nvPr/>
        </p:nvSpPr>
        <p:spPr>
          <a:xfrm>
            <a:off x="822960" y="2606040"/>
            <a:ext cx="4846320" cy="365760"/>
          </a:xfrm>
          <a:prstGeom prst="rect">
            <a:avLst/>
          </a:prstGeom>
          <a:noFill/>
          <a:ln/>
        </p:spPr>
        <p:txBody>
          <a:bodyPr wrap="square" rtlCol="0" anchor="ctr"/>
          <a:lstStyle/>
          <a:p>
            <a:pPr marL="0" indent="0">
              <a:buNone/>
            </a:pPr>
            <a:r>
              <a:rPr lang="en-US" sz="1500" b="1" dirty="0">
                <a:solidFill>
                  <a:srgbClr val="E8A0A0"/>
                </a:solidFill>
                <a:latin typeface="Calibri" pitchFamily="34" charset="0"/>
                <a:ea typeface="Calibri" pitchFamily="34" charset="-122"/>
                <a:cs typeface="Calibri" pitchFamily="34" charset="-120"/>
              </a:rPr>
              <a:t>New to this?</a:t>
            </a:r>
            <a:endParaRPr lang="en-US" sz="1500" dirty="0"/>
          </a:p>
        </p:txBody>
      </p:sp>
      <p:sp>
        <p:nvSpPr>
          <p:cNvPr id="5" name="Text 3"/>
          <p:cNvSpPr/>
          <p:nvPr/>
        </p:nvSpPr>
        <p:spPr>
          <a:xfrm>
            <a:off x="822960" y="3017520"/>
            <a:ext cx="4846320" cy="2286000"/>
          </a:xfrm>
          <a:prstGeom prst="rect">
            <a:avLst/>
          </a:prstGeom>
          <a:noFill/>
          <a:ln/>
        </p:spPr>
        <p:txBody>
          <a:bodyPr wrap="square" rtlCol="0" anchor="ctr"/>
          <a:lstStyle/>
          <a:p>
            <a:pPr marL="0" indent="0">
              <a:buNone/>
            </a:pPr>
            <a:r>
              <a:rPr lang="en-US" sz="1400" dirty="0">
                <a:solidFill>
                  <a:srgbClr val="D8D8D8"/>
                </a:solidFill>
                <a:latin typeface="Calibri" pitchFamily="34" charset="0"/>
                <a:ea typeface="Calibri" pitchFamily="34" charset="-122"/>
                <a:cs typeface="Calibri" pitchFamily="34" charset="-120"/>
              </a:rPr>
              <a:t>Start with one standalone tool. Practice it alone until it's second nature.</a:t>
            </a:r>
          </a:p>
          <a:p>
            <a:pPr marL="0" indent="0">
              <a:buNone/>
            </a:pPr>
            <a:endParaRPr lang="en-US" sz="1400" dirty="0">
              <a:solidFill>
                <a:srgbClr val="00B0F0"/>
              </a:solidFill>
              <a:latin typeface="Calibri" pitchFamily="34" charset="0"/>
              <a:ea typeface="Calibri" pitchFamily="34" charset="-122"/>
              <a:cs typeface="Calibri" pitchFamily="34" charset="-120"/>
            </a:endParaRPr>
          </a:p>
          <a:p>
            <a:pPr marL="342900" indent="-342900">
              <a:buAutoNum type="arabicParenR"/>
            </a:pPr>
            <a:r>
              <a:rPr lang="en-US" sz="2000" b="1" u="sng" dirty="0">
                <a:solidFill>
                  <a:srgbClr val="00B0F0"/>
                </a:solidFill>
                <a:hlinkClick r:id="rId3">
                  <a:extLst>
                    <a:ext uri="{A12FA001-AC4F-418D-AE19-62706E023703}">
                      <ahyp:hlinkClr xmlns:ahyp="http://schemas.microsoft.com/office/drawing/2018/hyperlinkcolor" val="tx"/>
                    </a:ext>
                  </a:extLst>
                </a:hlinkClick>
              </a:rPr>
              <a:t>Compensation Intelligence Framework</a:t>
            </a:r>
            <a:endParaRPr lang="en-US" sz="2000" b="1" u="sng" dirty="0">
              <a:solidFill>
                <a:srgbClr val="00B0F0"/>
              </a:solidFill>
            </a:endParaRPr>
          </a:p>
          <a:p>
            <a:pPr marL="342900" indent="-342900">
              <a:buAutoNum type="arabicParenR"/>
            </a:pPr>
            <a:endParaRPr lang="en-US" sz="1600" b="1" u="sng" dirty="0">
              <a:solidFill>
                <a:srgbClr val="00B0F0"/>
              </a:solidFill>
            </a:endParaRPr>
          </a:p>
          <a:p>
            <a:pPr marL="342900" indent="-342900">
              <a:buAutoNum type="arabicParenR"/>
            </a:pPr>
            <a:r>
              <a:rPr lang="en-US" sz="2000" b="1" u="sng" dirty="0">
                <a:solidFill>
                  <a:srgbClr val="00B0F0"/>
                </a:solidFill>
                <a:hlinkClick r:id="rId4">
                  <a:extLst>
                    <a:ext uri="{A12FA001-AC4F-418D-AE19-62706E023703}">
                      <ahyp:hlinkClr xmlns:ahyp="http://schemas.microsoft.com/office/drawing/2018/hyperlinkcolor" val="tx"/>
                    </a:ext>
                  </a:extLst>
                </a:hlinkClick>
              </a:rPr>
              <a:t>Comp Negotiation Tool</a:t>
            </a:r>
            <a:endParaRPr lang="en-US" sz="2000" b="1" u="sng" dirty="0">
              <a:solidFill>
                <a:srgbClr val="00B0F0"/>
              </a:solidFill>
            </a:endParaRPr>
          </a:p>
          <a:p>
            <a:pPr marL="342900" indent="-342900">
              <a:buAutoNum type="arabicParenR"/>
            </a:pPr>
            <a:endParaRPr lang="en-US" sz="1600" b="1" u="sng" dirty="0">
              <a:solidFill>
                <a:srgbClr val="00B0F0"/>
              </a:solidFill>
            </a:endParaRPr>
          </a:p>
          <a:p>
            <a:pPr marL="342900" indent="-342900">
              <a:buAutoNum type="arabicParenR"/>
            </a:pPr>
            <a:r>
              <a:rPr lang="en-US" sz="2000" b="1" u="sng" dirty="0">
                <a:solidFill>
                  <a:srgbClr val="00B0F0"/>
                </a:solidFill>
                <a:hlinkClick r:id="rId5">
                  <a:extLst>
                    <a:ext uri="{A12FA001-AC4F-418D-AE19-62706E023703}">
                      <ahyp:hlinkClr xmlns:ahyp="http://schemas.microsoft.com/office/drawing/2018/hyperlinkcolor" val="tx"/>
                    </a:ext>
                  </a:extLst>
                </a:hlinkClick>
              </a:rPr>
              <a:t>Offer Compensation Planner</a:t>
            </a:r>
            <a:endParaRPr lang="en-US" sz="1600" dirty="0">
              <a:solidFill>
                <a:srgbClr val="00B0F0"/>
              </a:solidFill>
            </a:endParaRPr>
          </a:p>
        </p:txBody>
      </p:sp>
      <p:sp>
        <p:nvSpPr>
          <p:cNvPr id="6" name="Shape 4"/>
          <p:cNvSpPr/>
          <p:nvPr/>
        </p:nvSpPr>
        <p:spPr>
          <a:xfrm>
            <a:off x="6263640" y="2377439"/>
            <a:ext cx="5349240" cy="3657599"/>
          </a:xfrm>
          <a:prstGeom prst="roundRect">
            <a:avLst>
              <a:gd name="adj" fmla="val 4167"/>
            </a:avLst>
          </a:prstGeom>
          <a:solidFill>
            <a:srgbClr val="C00000"/>
          </a:solidFill>
          <a:ln/>
        </p:spPr>
        <p:txBody>
          <a:bodyPr/>
          <a:lstStyle/>
          <a:p>
            <a:endParaRPr lang="en-US"/>
          </a:p>
        </p:txBody>
      </p:sp>
      <p:sp>
        <p:nvSpPr>
          <p:cNvPr id="7" name="Text 5"/>
          <p:cNvSpPr/>
          <p:nvPr/>
        </p:nvSpPr>
        <p:spPr>
          <a:xfrm>
            <a:off x="6537960" y="2606040"/>
            <a:ext cx="4846320" cy="36576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Ready for the full path?</a:t>
            </a:r>
            <a:endParaRPr lang="en-US" sz="1500" dirty="0"/>
          </a:p>
        </p:txBody>
      </p:sp>
      <p:sp>
        <p:nvSpPr>
          <p:cNvPr id="8" name="Text 6"/>
          <p:cNvSpPr/>
          <p:nvPr/>
        </p:nvSpPr>
        <p:spPr>
          <a:xfrm>
            <a:off x="6537960" y="3017519"/>
            <a:ext cx="4846320" cy="2285999"/>
          </a:xfrm>
          <a:prstGeom prst="rect">
            <a:avLst/>
          </a:prstGeom>
          <a:noFill/>
          <a:ln/>
        </p:spPr>
        <p:txBody>
          <a:bodyPr wrap="square" rtlCol="0" anchor="ctr"/>
          <a:lstStyle/>
          <a:p>
            <a:pPr marL="0" indent="0">
              <a:buNone/>
            </a:pPr>
            <a:r>
              <a:rPr lang="en-US" sz="1400" dirty="0">
                <a:solidFill>
                  <a:srgbClr val="FFE5E5"/>
                </a:solidFill>
                <a:latin typeface="Calibri" pitchFamily="34" charset="0"/>
                <a:ea typeface="Calibri" pitchFamily="34" charset="-122"/>
                <a:cs typeface="Calibri" pitchFamily="34" charset="-120"/>
              </a:rPr>
              <a:t>Open the Comp Lifecycle Toolkit and walk ID → Negotiate → Offer, connected.</a:t>
            </a:r>
          </a:p>
          <a:p>
            <a:pPr marL="0" indent="0">
              <a:buNone/>
            </a:pPr>
            <a:endParaRPr lang="en-US" sz="1400" dirty="0">
              <a:solidFill>
                <a:srgbClr val="FFE5E5"/>
              </a:solidFill>
              <a:latin typeface="Calibri" pitchFamily="34" charset="0"/>
              <a:ea typeface="Calibri" pitchFamily="34" charset="-122"/>
              <a:cs typeface="Calibri" pitchFamily="34" charset="-120"/>
            </a:endParaRPr>
          </a:p>
          <a:p>
            <a:pPr marL="0" indent="0">
              <a:buNone/>
            </a:pPr>
            <a:endParaRPr lang="en-US" sz="1400" dirty="0">
              <a:solidFill>
                <a:srgbClr val="FFE5E5"/>
              </a:solidFill>
              <a:latin typeface="Calibri" pitchFamily="34" charset="0"/>
              <a:ea typeface="Calibri" pitchFamily="34" charset="-122"/>
              <a:cs typeface="Calibri" pitchFamily="34" charset="-120"/>
            </a:endParaRPr>
          </a:p>
          <a:p>
            <a:pPr algn="ctr"/>
            <a:r>
              <a:rPr lang="en-US" sz="2800" b="1" u="sng" dirty="0">
                <a:solidFill>
                  <a:schemeClr val="accent5">
                    <a:lumMod val="60000"/>
                    <a:lumOff val="40000"/>
                  </a:schemeClr>
                </a:solidFill>
                <a:hlinkClick r:id="rId6">
                  <a:extLst>
                    <a:ext uri="{A12FA001-AC4F-418D-AE19-62706E023703}">
                      <ahyp:hlinkClr xmlns:ahyp="http://schemas.microsoft.com/office/drawing/2018/hyperlinkcolor" val="tx"/>
                    </a:ext>
                  </a:extLst>
                </a:hlinkClick>
              </a:rPr>
              <a:t>Comp Lifecycle Toolkit</a:t>
            </a:r>
            <a:endParaRPr lang="en-US" sz="2000" dirty="0">
              <a:solidFill>
                <a:schemeClr val="accent5">
                  <a:lumMod val="60000"/>
                  <a:lumOff val="40000"/>
                </a:schemeClr>
              </a:solidFill>
            </a:endParaRPr>
          </a:p>
        </p:txBody>
      </p:sp>
      <p:sp>
        <p:nvSpPr>
          <p:cNvPr id="9" name="Text 7"/>
          <p:cNvSpPr/>
          <p:nvPr/>
        </p:nvSpPr>
        <p:spPr>
          <a:xfrm>
            <a:off x="548640" y="6035040"/>
            <a:ext cx="7315200" cy="365760"/>
          </a:xfrm>
          <a:prstGeom prst="rect">
            <a:avLst/>
          </a:prstGeom>
          <a:noFill/>
          <a:ln/>
        </p:spPr>
        <p:txBody>
          <a:bodyPr wrap="square" rtlCol="0" anchor="ctr"/>
          <a:lstStyle/>
          <a:p>
            <a:pPr marL="0" indent="0">
              <a:buNone/>
            </a:pPr>
            <a:r>
              <a:rPr lang="en-US" sz="1200" dirty="0">
                <a:solidFill>
                  <a:srgbClr val="9A9A9A"/>
                </a:solidFill>
                <a:latin typeface="Calibri" pitchFamily="34" charset="0"/>
                <a:ea typeface="Calibri" pitchFamily="34" charset="-122"/>
                <a:cs typeface="Calibri" pitchFamily="34" charset="-120"/>
              </a:rPr>
              <a:t>Full-Time MBA Program  ·  David Eccles School of Business</a:t>
            </a:r>
            <a:endParaRPr lang="en-US" sz="1200" dirty="0"/>
          </a:p>
        </p:txBody>
      </p:sp>
      <p:sp>
        <p:nvSpPr>
          <p:cNvPr id="10" name="Text 8"/>
          <p:cNvSpPr/>
          <p:nvPr/>
        </p:nvSpPr>
        <p:spPr>
          <a:xfrm>
            <a:off x="548640" y="6355080"/>
            <a:ext cx="9144000" cy="320040"/>
          </a:xfrm>
          <a:prstGeom prst="rect">
            <a:avLst/>
          </a:prstGeom>
          <a:noFill/>
          <a:ln/>
        </p:spPr>
        <p:txBody>
          <a:bodyPr wrap="square" rtlCol="0" anchor="ctr"/>
          <a:lstStyle/>
          <a:p>
            <a:pPr marL="0" indent="0">
              <a:buNone/>
            </a:pPr>
            <a:r>
              <a:rPr lang="en-US" sz="1000" dirty="0">
                <a:solidFill>
                  <a:srgbClr val="7A7A7A"/>
                </a:solidFill>
                <a:latin typeface="Calibri" pitchFamily="34" charset="0"/>
                <a:ea typeface="Calibri" pitchFamily="34" charset="-122"/>
                <a:cs typeface="Calibri" pitchFamily="34" charset="-120"/>
              </a:rPr>
              <a:t>Developed by Cory Burk, Senior Manager, Program Management.</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274320"/>
          </a:xfrm>
          <a:prstGeom prst="rect">
            <a:avLst/>
          </a:prstGeom>
          <a:noFill/>
          <a:ln/>
        </p:spPr>
        <p:txBody>
          <a:bodyPr wrap="square" rtlCol="0" anchor="ctr"/>
          <a:lstStyle/>
          <a:p>
            <a:pPr marL="0" indent="0" algn="l">
              <a:buNone/>
            </a:pPr>
            <a:r>
              <a:rPr lang="en-US" sz="1100" b="1" kern="0" spc="100" dirty="0">
                <a:solidFill>
                  <a:srgbClr val="CC0000"/>
                </a:solidFill>
                <a:latin typeface="Calibri" pitchFamily="34" charset="0"/>
                <a:ea typeface="Calibri" pitchFamily="34" charset="-122"/>
                <a:cs typeface="Calibri" pitchFamily="34" charset="-120"/>
              </a:rPr>
              <a:t>THE PHILOSOPHY</a:t>
            </a:r>
            <a:endParaRPr lang="en-US" sz="1100" dirty="0"/>
          </a:p>
        </p:txBody>
      </p:sp>
      <p:sp>
        <p:nvSpPr>
          <p:cNvPr id="3" name="Text 1"/>
          <p:cNvSpPr/>
          <p:nvPr/>
        </p:nvSpPr>
        <p:spPr>
          <a:xfrm>
            <a:off x="548640" y="685800"/>
            <a:ext cx="10972800" cy="640080"/>
          </a:xfrm>
          <a:prstGeom prst="rect">
            <a:avLst/>
          </a:prstGeom>
          <a:noFill/>
          <a:ln/>
        </p:spPr>
        <p:txBody>
          <a:bodyPr wrap="square" rtlCol="0" anchor="ctr"/>
          <a:lstStyle/>
          <a:p>
            <a:pPr marL="0" indent="0">
              <a:buNone/>
            </a:pPr>
            <a:r>
              <a:rPr lang="en-US" sz="3000" b="1" dirty="0">
                <a:solidFill>
                  <a:srgbClr val="1A1A1A"/>
                </a:solidFill>
                <a:latin typeface="Cambria" pitchFamily="34" charset="0"/>
                <a:ea typeface="Cambria" pitchFamily="34" charset="-122"/>
                <a:cs typeface="Cambria" pitchFamily="34" charset="-120"/>
              </a:rPr>
              <a:t>Practice alone first, then connect the dots.</a:t>
            </a:r>
            <a:endParaRPr lang="en-US" sz="3000" dirty="0"/>
          </a:p>
        </p:txBody>
      </p:sp>
      <p:sp>
        <p:nvSpPr>
          <p:cNvPr id="4" name="Text 2"/>
          <p:cNvSpPr/>
          <p:nvPr/>
        </p:nvSpPr>
        <p:spPr>
          <a:xfrm>
            <a:off x="548640" y="1280160"/>
            <a:ext cx="10972800" cy="411480"/>
          </a:xfrm>
          <a:prstGeom prst="rect">
            <a:avLst/>
          </a:prstGeom>
          <a:noFill/>
          <a:ln/>
        </p:spPr>
        <p:txBody>
          <a:bodyPr wrap="square" rtlCol="0" anchor="ctr"/>
          <a:lstStyle/>
          <a:p>
            <a:pPr marL="0" indent="0">
              <a:buNone/>
            </a:pPr>
            <a:r>
              <a:rPr lang="en-US" sz="1500" i="1" dirty="0">
                <a:solidFill>
                  <a:srgbClr val="6B6B6B"/>
                </a:solidFill>
                <a:latin typeface="Calibri" pitchFamily="34" charset="0"/>
                <a:ea typeface="Calibri" pitchFamily="34" charset="-122"/>
                <a:cs typeface="Calibri" pitchFamily="34" charset="-120"/>
              </a:rPr>
              <a:t>This is training before trial.</a:t>
            </a:r>
            <a:endParaRPr lang="en-US" sz="1500" dirty="0"/>
          </a:p>
        </p:txBody>
      </p:sp>
      <p:sp>
        <p:nvSpPr>
          <p:cNvPr id="5" name="Text 3"/>
          <p:cNvSpPr/>
          <p:nvPr/>
        </p:nvSpPr>
        <p:spPr>
          <a:xfrm>
            <a:off x="548640" y="2103120"/>
            <a:ext cx="7315200" cy="320040"/>
          </a:xfrm>
          <a:prstGeom prst="rect">
            <a:avLst/>
          </a:prstGeom>
          <a:noFill/>
          <a:ln/>
        </p:spPr>
        <p:txBody>
          <a:bodyPr wrap="square" rtlCol="0" anchor="ctr"/>
          <a:lstStyle/>
          <a:p>
            <a:pPr marL="0" indent="0">
              <a:buNone/>
            </a:pPr>
            <a:r>
              <a:rPr lang="en-US" sz="1200" b="1" kern="0" spc="50" dirty="0">
                <a:solidFill>
                  <a:srgbClr val="1A4F8A"/>
                </a:solidFill>
                <a:latin typeface="Calibri" pitchFamily="34" charset="0"/>
                <a:ea typeface="Calibri" pitchFamily="34" charset="-122"/>
                <a:cs typeface="Calibri" pitchFamily="34" charset="-120"/>
              </a:rPr>
              <a:t>STANDALONE: practice one skill at a time</a:t>
            </a:r>
            <a:endParaRPr lang="en-US" sz="1200" dirty="0"/>
          </a:p>
        </p:txBody>
      </p:sp>
      <p:sp>
        <p:nvSpPr>
          <p:cNvPr id="6" name="Shape 4"/>
          <p:cNvSpPr/>
          <p:nvPr/>
        </p:nvSpPr>
        <p:spPr>
          <a:xfrm>
            <a:off x="822960" y="2606040"/>
            <a:ext cx="1005840" cy="1005840"/>
          </a:xfrm>
          <a:prstGeom prst="ellipse">
            <a:avLst/>
          </a:prstGeom>
          <a:solidFill>
            <a:srgbClr val="F7F6F4"/>
          </a:solidFill>
          <a:ln w="19050">
            <a:solidFill>
              <a:srgbClr val="CBD5E1"/>
            </a:solidFill>
            <a:prstDash val="dash"/>
          </a:ln>
        </p:spPr>
        <p:txBody>
          <a:bodyPr/>
          <a:lstStyle/>
          <a:p>
            <a:endParaRPr lang="en-US"/>
          </a:p>
        </p:txBody>
      </p:sp>
      <p:sp>
        <p:nvSpPr>
          <p:cNvPr id="7" name="Text 5"/>
          <p:cNvSpPr/>
          <p:nvPr/>
        </p:nvSpPr>
        <p:spPr>
          <a:xfrm>
            <a:off x="822960" y="2606040"/>
            <a:ext cx="1005840" cy="1005840"/>
          </a:xfrm>
          <a:prstGeom prst="rect">
            <a:avLst/>
          </a:prstGeom>
          <a:noFill/>
          <a:ln/>
        </p:spPr>
        <p:txBody>
          <a:bodyPr wrap="square" lIns="0" tIns="0" rIns="0" bIns="0" rtlCol="0" anchor="ctr"/>
          <a:lstStyle/>
          <a:p>
            <a:pPr marL="0" indent="0" algn="ctr">
              <a:buNone/>
            </a:pPr>
            <a:r>
              <a:rPr lang="en-US" sz="1300" b="1" dirty="0">
                <a:solidFill>
                  <a:srgbClr val="3D3D3D"/>
                </a:solidFill>
                <a:latin typeface="Calibri" pitchFamily="34" charset="0"/>
                <a:ea typeface="Calibri" pitchFamily="34" charset="-122"/>
                <a:cs typeface="Calibri" pitchFamily="34" charset="-120"/>
              </a:rPr>
              <a:t>ID</a:t>
            </a:r>
            <a:endParaRPr lang="en-US" sz="1300" dirty="0"/>
          </a:p>
        </p:txBody>
      </p:sp>
      <p:sp>
        <p:nvSpPr>
          <p:cNvPr id="8" name="Shape 6"/>
          <p:cNvSpPr/>
          <p:nvPr/>
        </p:nvSpPr>
        <p:spPr>
          <a:xfrm>
            <a:off x="2651760" y="2606040"/>
            <a:ext cx="1005840" cy="1005840"/>
          </a:xfrm>
          <a:prstGeom prst="ellipse">
            <a:avLst/>
          </a:prstGeom>
          <a:solidFill>
            <a:srgbClr val="F7F6F4"/>
          </a:solidFill>
          <a:ln w="19050">
            <a:solidFill>
              <a:srgbClr val="CBD5E1"/>
            </a:solidFill>
            <a:prstDash val="dash"/>
          </a:ln>
        </p:spPr>
        <p:txBody>
          <a:bodyPr/>
          <a:lstStyle/>
          <a:p>
            <a:endParaRPr lang="en-US"/>
          </a:p>
        </p:txBody>
      </p:sp>
      <p:sp>
        <p:nvSpPr>
          <p:cNvPr id="9" name="Text 7"/>
          <p:cNvSpPr/>
          <p:nvPr/>
        </p:nvSpPr>
        <p:spPr>
          <a:xfrm>
            <a:off x="2651760" y="2606040"/>
            <a:ext cx="1005840" cy="1005840"/>
          </a:xfrm>
          <a:prstGeom prst="rect">
            <a:avLst/>
          </a:prstGeom>
          <a:noFill/>
          <a:ln/>
        </p:spPr>
        <p:txBody>
          <a:bodyPr wrap="square" lIns="0" tIns="0" rIns="0" bIns="0" rtlCol="0" anchor="ctr"/>
          <a:lstStyle/>
          <a:p>
            <a:pPr marL="0" indent="0" algn="ctr">
              <a:buNone/>
            </a:pPr>
            <a:r>
              <a:rPr lang="en-US" sz="1300" b="1" dirty="0">
                <a:solidFill>
                  <a:srgbClr val="3D3D3D"/>
                </a:solidFill>
                <a:latin typeface="Calibri" pitchFamily="34" charset="0"/>
                <a:ea typeface="Calibri" pitchFamily="34" charset="-122"/>
                <a:cs typeface="Calibri" pitchFamily="34" charset="-120"/>
              </a:rPr>
              <a:t>Negotiate</a:t>
            </a:r>
            <a:endParaRPr lang="en-US" sz="1300" dirty="0"/>
          </a:p>
        </p:txBody>
      </p:sp>
      <p:sp>
        <p:nvSpPr>
          <p:cNvPr id="10" name="Shape 8"/>
          <p:cNvSpPr/>
          <p:nvPr/>
        </p:nvSpPr>
        <p:spPr>
          <a:xfrm>
            <a:off x="4480560" y="2606040"/>
            <a:ext cx="1005840" cy="1005840"/>
          </a:xfrm>
          <a:prstGeom prst="ellipse">
            <a:avLst/>
          </a:prstGeom>
          <a:solidFill>
            <a:srgbClr val="F7F6F4"/>
          </a:solidFill>
          <a:ln w="19050">
            <a:solidFill>
              <a:srgbClr val="CBD5E1"/>
            </a:solidFill>
            <a:prstDash val="dash"/>
          </a:ln>
        </p:spPr>
        <p:txBody>
          <a:bodyPr/>
          <a:lstStyle/>
          <a:p>
            <a:endParaRPr lang="en-US"/>
          </a:p>
        </p:txBody>
      </p:sp>
      <p:sp>
        <p:nvSpPr>
          <p:cNvPr id="11" name="Text 9"/>
          <p:cNvSpPr/>
          <p:nvPr/>
        </p:nvSpPr>
        <p:spPr>
          <a:xfrm>
            <a:off x="4480560" y="2606040"/>
            <a:ext cx="1005840" cy="1005840"/>
          </a:xfrm>
          <a:prstGeom prst="rect">
            <a:avLst/>
          </a:prstGeom>
          <a:noFill/>
          <a:ln/>
        </p:spPr>
        <p:txBody>
          <a:bodyPr wrap="square" lIns="0" tIns="0" rIns="0" bIns="0" rtlCol="0" anchor="ctr"/>
          <a:lstStyle/>
          <a:p>
            <a:pPr marL="0" indent="0" algn="ctr">
              <a:buNone/>
            </a:pPr>
            <a:r>
              <a:rPr lang="en-US" sz="1300" b="1" dirty="0">
                <a:solidFill>
                  <a:srgbClr val="3D3D3D"/>
                </a:solidFill>
                <a:latin typeface="Calibri" pitchFamily="34" charset="0"/>
                <a:ea typeface="Calibri" pitchFamily="34" charset="-122"/>
                <a:cs typeface="Calibri" pitchFamily="34" charset="-120"/>
              </a:rPr>
              <a:t>Offer</a:t>
            </a:r>
            <a:endParaRPr lang="en-US" sz="1300" dirty="0"/>
          </a:p>
        </p:txBody>
      </p:sp>
      <p:sp>
        <p:nvSpPr>
          <p:cNvPr id="12" name="Text 10"/>
          <p:cNvSpPr/>
          <p:nvPr/>
        </p:nvSpPr>
        <p:spPr>
          <a:xfrm>
            <a:off x="6675120" y="2834640"/>
            <a:ext cx="4937760" cy="640080"/>
          </a:xfrm>
          <a:prstGeom prst="rect">
            <a:avLst/>
          </a:prstGeom>
          <a:noFill/>
          <a:ln/>
        </p:spPr>
        <p:txBody>
          <a:bodyPr wrap="square" rtlCol="0" anchor="ctr"/>
          <a:lstStyle/>
          <a:p>
            <a:pPr marL="0" indent="0">
              <a:buNone/>
            </a:pPr>
            <a:r>
              <a:rPr lang="en-US" sz="1300" dirty="0">
                <a:solidFill>
                  <a:srgbClr val="3D3D3D"/>
                </a:solidFill>
                <a:latin typeface="Calibri" pitchFamily="34" charset="0"/>
                <a:ea typeface="Calibri" pitchFamily="34" charset="-122"/>
                <a:cs typeface="Calibri" pitchFamily="34" charset="-120"/>
              </a:rPr>
              <a:t>Each one, by itself, until it feels known and natural, no connection required.</a:t>
            </a:r>
            <a:endParaRPr lang="en-US" sz="1300" dirty="0"/>
          </a:p>
        </p:txBody>
      </p:sp>
      <p:sp>
        <p:nvSpPr>
          <p:cNvPr id="13" name="Text 11"/>
          <p:cNvSpPr/>
          <p:nvPr/>
        </p:nvSpPr>
        <p:spPr>
          <a:xfrm>
            <a:off x="548640" y="4160520"/>
            <a:ext cx="7315200" cy="320040"/>
          </a:xfrm>
          <a:prstGeom prst="rect">
            <a:avLst/>
          </a:prstGeom>
          <a:noFill/>
          <a:ln/>
        </p:spPr>
        <p:txBody>
          <a:bodyPr wrap="square" rtlCol="0" anchor="ctr"/>
          <a:lstStyle/>
          <a:p>
            <a:pPr marL="0" indent="0">
              <a:buNone/>
            </a:pPr>
            <a:r>
              <a:rPr lang="en-US" sz="1200" b="1" kern="0" spc="50" dirty="0">
                <a:solidFill>
                  <a:srgbClr val="CC0000"/>
                </a:solidFill>
                <a:latin typeface="Calibri" pitchFamily="34" charset="0"/>
                <a:ea typeface="Calibri" pitchFamily="34" charset="-122"/>
                <a:cs typeface="Calibri" pitchFamily="34" charset="-120"/>
              </a:rPr>
              <a:t>THE TOOLKIT: walk the whole path together</a:t>
            </a:r>
            <a:endParaRPr lang="en-US" sz="1200" dirty="0"/>
          </a:p>
        </p:txBody>
      </p:sp>
      <p:sp>
        <p:nvSpPr>
          <p:cNvPr id="14" name="Shape 12"/>
          <p:cNvSpPr/>
          <p:nvPr/>
        </p:nvSpPr>
        <p:spPr>
          <a:xfrm>
            <a:off x="822960" y="4663440"/>
            <a:ext cx="1005840" cy="1005840"/>
          </a:xfrm>
          <a:prstGeom prst="ellipse">
            <a:avLst/>
          </a:prstGeom>
          <a:solidFill>
            <a:srgbClr val="CC0000"/>
          </a:solidFill>
          <a:ln/>
        </p:spPr>
        <p:txBody>
          <a:bodyPr/>
          <a:lstStyle/>
          <a:p>
            <a:endParaRPr lang="en-US"/>
          </a:p>
        </p:txBody>
      </p:sp>
      <p:sp>
        <p:nvSpPr>
          <p:cNvPr id="15" name="Text 13"/>
          <p:cNvSpPr/>
          <p:nvPr/>
        </p:nvSpPr>
        <p:spPr>
          <a:xfrm>
            <a:off x="822960" y="4663440"/>
            <a:ext cx="1005840" cy="100584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1</a:t>
            </a:r>
            <a:endParaRPr lang="en-US" sz="2400" dirty="0"/>
          </a:p>
        </p:txBody>
      </p:sp>
      <p:sp>
        <p:nvSpPr>
          <p:cNvPr id="16" name="Text 14"/>
          <p:cNvSpPr/>
          <p:nvPr/>
        </p:nvSpPr>
        <p:spPr>
          <a:xfrm>
            <a:off x="822960" y="4408842"/>
            <a:ext cx="1005840" cy="100584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ID</a:t>
            </a:r>
            <a:endParaRPr lang="en-US" sz="1300" dirty="0"/>
          </a:p>
        </p:txBody>
      </p:sp>
      <p:sp>
        <p:nvSpPr>
          <p:cNvPr id="17" name="Text 15"/>
          <p:cNvSpPr/>
          <p:nvPr/>
        </p:nvSpPr>
        <p:spPr>
          <a:xfrm>
            <a:off x="1874520" y="4709160"/>
            <a:ext cx="822960" cy="914400"/>
          </a:xfrm>
          <a:prstGeom prst="rect">
            <a:avLst/>
          </a:prstGeom>
          <a:noFill/>
          <a:ln/>
        </p:spPr>
        <p:txBody>
          <a:bodyPr wrap="square" rtlCol="0" anchor="ctr"/>
          <a:lstStyle/>
          <a:p>
            <a:pPr marL="0" indent="0" algn="ctr">
              <a:buNone/>
            </a:pPr>
            <a:r>
              <a:rPr lang="en-US" sz="2600" dirty="0">
                <a:solidFill>
                  <a:srgbClr val="CC0000"/>
                </a:solidFill>
                <a:latin typeface="Calibri" pitchFamily="34" charset="0"/>
                <a:ea typeface="Calibri" pitchFamily="34" charset="-122"/>
                <a:cs typeface="Calibri" pitchFamily="34" charset="-120"/>
              </a:rPr>
              <a:t>→</a:t>
            </a:r>
            <a:endParaRPr lang="en-US" sz="2600" dirty="0"/>
          </a:p>
        </p:txBody>
      </p:sp>
      <p:sp>
        <p:nvSpPr>
          <p:cNvPr id="18" name="Shape 16"/>
          <p:cNvSpPr/>
          <p:nvPr/>
        </p:nvSpPr>
        <p:spPr>
          <a:xfrm>
            <a:off x="2651760" y="4663440"/>
            <a:ext cx="1005840" cy="1005840"/>
          </a:xfrm>
          <a:prstGeom prst="ellipse">
            <a:avLst/>
          </a:prstGeom>
          <a:solidFill>
            <a:srgbClr val="CC0000"/>
          </a:solidFill>
          <a:ln/>
        </p:spPr>
        <p:txBody>
          <a:bodyPr/>
          <a:lstStyle/>
          <a:p>
            <a:endParaRPr lang="en-US"/>
          </a:p>
        </p:txBody>
      </p:sp>
      <p:sp>
        <p:nvSpPr>
          <p:cNvPr id="19" name="Text 17"/>
          <p:cNvSpPr/>
          <p:nvPr/>
        </p:nvSpPr>
        <p:spPr>
          <a:xfrm>
            <a:off x="2651760" y="4663440"/>
            <a:ext cx="1005840" cy="100584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2</a:t>
            </a:r>
            <a:endParaRPr lang="en-US" sz="2400" dirty="0"/>
          </a:p>
        </p:txBody>
      </p:sp>
      <p:sp>
        <p:nvSpPr>
          <p:cNvPr id="20" name="Text 18"/>
          <p:cNvSpPr/>
          <p:nvPr/>
        </p:nvSpPr>
        <p:spPr>
          <a:xfrm>
            <a:off x="2651760" y="4437527"/>
            <a:ext cx="1005840" cy="100584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Negotiate</a:t>
            </a:r>
            <a:endParaRPr lang="en-US" sz="1300" dirty="0"/>
          </a:p>
        </p:txBody>
      </p:sp>
      <p:sp>
        <p:nvSpPr>
          <p:cNvPr id="21" name="Text 19"/>
          <p:cNvSpPr/>
          <p:nvPr/>
        </p:nvSpPr>
        <p:spPr>
          <a:xfrm>
            <a:off x="3703320" y="4709160"/>
            <a:ext cx="822960" cy="914400"/>
          </a:xfrm>
          <a:prstGeom prst="rect">
            <a:avLst/>
          </a:prstGeom>
          <a:noFill/>
          <a:ln/>
        </p:spPr>
        <p:txBody>
          <a:bodyPr wrap="square" rtlCol="0" anchor="ctr"/>
          <a:lstStyle/>
          <a:p>
            <a:pPr marL="0" indent="0" algn="ctr">
              <a:buNone/>
            </a:pPr>
            <a:r>
              <a:rPr lang="en-US" sz="2600" dirty="0">
                <a:solidFill>
                  <a:srgbClr val="CC0000"/>
                </a:solidFill>
                <a:latin typeface="Calibri" pitchFamily="34" charset="0"/>
                <a:ea typeface="Calibri" pitchFamily="34" charset="-122"/>
                <a:cs typeface="Calibri" pitchFamily="34" charset="-120"/>
              </a:rPr>
              <a:t>→</a:t>
            </a:r>
            <a:endParaRPr lang="en-US" sz="2600" dirty="0"/>
          </a:p>
        </p:txBody>
      </p:sp>
      <p:sp>
        <p:nvSpPr>
          <p:cNvPr id="22" name="Shape 20"/>
          <p:cNvSpPr/>
          <p:nvPr/>
        </p:nvSpPr>
        <p:spPr>
          <a:xfrm>
            <a:off x="4480560" y="4663440"/>
            <a:ext cx="1005840" cy="1005840"/>
          </a:xfrm>
          <a:prstGeom prst="ellipse">
            <a:avLst/>
          </a:prstGeom>
          <a:solidFill>
            <a:srgbClr val="CC0000"/>
          </a:solidFill>
          <a:ln/>
        </p:spPr>
        <p:txBody>
          <a:bodyPr/>
          <a:lstStyle/>
          <a:p>
            <a:endParaRPr lang="en-US"/>
          </a:p>
        </p:txBody>
      </p:sp>
      <p:sp>
        <p:nvSpPr>
          <p:cNvPr id="23" name="Text 21"/>
          <p:cNvSpPr/>
          <p:nvPr/>
        </p:nvSpPr>
        <p:spPr>
          <a:xfrm>
            <a:off x="4480560" y="4663440"/>
            <a:ext cx="1005840" cy="100584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3</a:t>
            </a:r>
            <a:endParaRPr lang="en-US" sz="2400" dirty="0"/>
          </a:p>
        </p:txBody>
      </p:sp>
      <p:sp>
        <p:nvSpPr>
          <p:cNvPr id="24" name="Text 22"/>
          <p:cNvSpPr/>
          <p:nvPr/>
        </p:nvSpPr>
        <p:spPr>
          <a:xfrm>
            <a:off x="4480560" y="4435737"/>
            <a:ext cx="1005840" cy="100584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Offer</a:t>
            </a:r>
            <a:endParaRPr lang="en-US" sz="1300" dirty="0"/>
          </a:p>
        </p:txBody>
      </p:sp>
      <p:sp>
        <p:nvSpPr>
          <p:cNvPr id="25" name="Text 23"/>
          <p:cNvSpPr/>
          <p:nvPr/>
        </p:nvSpPr>
        <p:spPr>
          <a:xfrm>
            <a:off x="6675120" y="4846320"/>
            <a:ext cx="4937760" cy="822960"/>
          </a:xfrm>
          <a:prstGeom prst="rect">
            <a:avLst/>
          </a:prstGeom>
          <a:noFill/>
          <a:ln/>
        </p:spPr>
        <p:txBody>
          <a:bodyPr wrap="square" rtlCol="0" anchor="ctr"/>
          <a:lstStyle/>
          <a:p>
            <a:pPr marL="0" indent="0">
              <a:buNone/>
            </a:pPr>
            <a:r>
              <a:rPr lang="en-US" sz="1300" dirty="0">
                <a:solidFill>
                  <a:srgbClr val="3D3D3D"/>
                </a:solidFill>
                <a:latin typeface="Calibri" pitchFamily="34" charset="0"/>
                <a:ea typeface="Calibri" pitchFamily="34" charset="-122"/>
                <a:cs typeface="Calibri" pitchFamily="34" charset="-120"/>
              </a:rPr>
              <a:t>Same three tools. Same order. Now connected: a note from ID carries into</a:t>
            </a:r>
            <a:endParaRPr lang="en-US" sz="1300" dirty="0"/>
          </a:p>
          <a:p>
            <a:pPr marL="0" indent="0">
              <a:buNone/>
            </a:pPr>
            <a:r>
              <a:rPr lang="en-US" sz="1300" dirty="0">
                <a:solidFill>
                  <a:srgbClr val="3D3D3D"/>
                </a:solidFill>
                <a:latin typeface="Calibri" pitchFamily="34" charset="0"/>
                <a:ea typeface="Calibri" pitchFamily="34" charset="-122"/>
                <a:cs typeface="Calibri" pitchFamily="34" charset="-120"/>
              </a:rPr>
              <a:t>Negotiate, and a completed negotiation carries into Offer.</a:t>
            </a:r>
            <a:endParaRPr lang="en-US" sz="1300" dirty="0"/>
          </a:p>
        </p:txBody>
      </p:sp>
      <p:sp>
        <p:nvSpPr>
          <p:cNvPr id="26" name="Text 24"/>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6B6B6B"/>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27" name="Text 25"/>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6B6B6B"/>
                </a:solidFill>
                <a:latin typeface="Calibri" pitchFamily="34" charset="0"/>
                <a:ea typeface="Calibri" pitchFamily="34" charset="-122"/>
                <a:cs typeface="Calibri" pitchFamily="34" charset="-120"/>
              </a:rPr>
              <a:t>Comp Lifecycle Toolkit</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274320"/>
          </a:xfrm>
          <a:prstGeom prst="rect">
            <a:avLst/>
          </a:prstGeom>
          <a:noFill/>
          <a:ln/>
        </p:spPr>
        <p:txBody>
          <a:bodyPr wrap="square" rtlCol="0" anchor="ctr"/>
          <a:lstStyle/>
          <a:p>
            <a:pPr marL="0" indent="0" algn="l">
              <a:buNone/>
            </a:pPr>
            <a:r>
              <a:rPr lang="en-US" sz="1100" b="1" kern="0" spc="100" dirty="0">
                <a:solidFill>
                  <a:srgbClr val="CC0000"/>
                </a:solidFill>
                <a:latin typeface="Calibri" pitchFamily="34" charset="0"/>
                <a:ea typeface="Calibri" pitchFamily="34" charset="-122"/>
                <a:cs typeface="Calibri" pitchFamily="34" charset="-120"/>
              </a:rPr>
              <a:t>WHY THIS EXISTS</a:t>
            </a:r>
            <a:endParaRPr lang="en-US" sz="1100" dirty="0"/>
          </a:p>
        </p:txBody>
      </p:sp>
      <p:sp>
        <p:nvSpPr>
          <p:cNvPr id="3" name="Text 1"/>
          <p:cNvSpPr/>
          <p:nvPr/>
        </p:nvSpPr>
        <p:spPr>
          <a:xfrm>
            <a:off x="548640" y="822960"/>
            <a:ext cx="6583680" cy="1280160"/>
          </a:xfrm>
          <a:prstGeom prst="rect">
            <a:avLst/>
          </a:prstGeom>
          <a:noFill/>
          <a:ln/>
        </p:spPr>
        <p:txBody>
          <a:bodyPr wrap="square" rtlCol="0" anchor="ctr"/>
          <a:lstStyle/>
          <a:p>
            <a:pPr marL="0" indent="0">
              <a:buNone/>
            </a:pPr>
            <a:r>
              <a:rPr lang="en-US" sz="2700" b="1" dirty="0">
                <a:solidFill>
                  <a:srgbClr val="1A1A1A"/>
                </a:solidFill>
                <a:latin typeface="Cambria" pitchFamily="34" charset="0"/>
                <a:ea typeface="Cambria" pitchFamily="34" charset="-122"/>
                <a:cs typeface="Cambria" pitchFamily="34" charset="-120"/>
              </a:rPr>
              <a:t>Compensation decisions are high-stakes</a:t>
            </a:r>
            <a:endParaRPr lang="en-US" sz="2700" dirty="0"/>
          </a:p>
          <a:p>
            <a:pPr marL="0" indent="0">
              <a:buNone/>
            </a:pPr>
            <a:r>
              <a:rPr lang="en-US" sz="2700" b="1" dirty="0">
                <a:solidFill>
                  <a:srgbClr val="1A1A1A"/>
                </a:solidFill>
                <a:latin typeface="Cambria" pitchFamily="34" charset="0"/>
                <a:ea typeface="Cambria" pitchFamily="34" charset="-122"/>
                <a:cs typeface="Cambria" pitchFamily="34" charset="-120"/>
              </a:rPr>
              <a:t>and low-practice.</a:t>
            </a:r>
            <a:endParaRPr lang="en-US" sz="2700" dirty="0"/>
          </a:p>
        </p:txBody>
      </p:sp>
      <p:sp>
        <p:nvSpPr>
          <p:cNvPr id="4" name="Shape 2"/>
          <p:cNvSpPr/>
          <p:nvPr/>
        </p:nvSpPr>
        <p:spPr>
          <a:xfrm>
            <a:off x="548640" y="2395728"/>
            <a:ext cx="128016" cy="128016"/>
          </a:xfrm>
          <a:prstGeom prst="ellipse">
            <a:avLst/>
          </a:prstGeom>
          <a:solidFill>
            <a:srgbClr val="CC0000"/>
          </a:solidFill>
          <a:ln/>
        </p:spPr>
        <p:txBody>
          <a:bodyPr/>
          <a:lstStyle/>
          <a:p>
            <a:endParaRPr lang="en-US"/>
          </a:p>
        </p:txBody>
      </p:sp>
      <p:sp>
        <p:nvSpPr>
          <p:cNvPr id="5" name="Text 3"/>
          <p:cNvSpPr/>
          <p:nvPr/>
        </p:nvSpPr>
        <p:spPr>
          <a:xfrm>
            <a:off x="868680" y="2331720"/>
            <a:ext cx="6263640" cy="777240"/>
          </a:xfrm>
          <a:prstGeom prst="rect">
            <a:avLst/>
          </a:prstGeom>
          <a:noFill/>
          <a:ln/>
        </p:spPr>
        <p:txBody>
          <a:bodyPr wrap="square" rtlCol="0" anchor="t"/>
          <a:lstStyle/>
          <a:p>
            <a:pPr marL="0" indent="0">
              <a:buNone/>
            </a:pPr>
            <a:r>
              <a:rPr lang="en-US" sz="1400" dirty="0">
                <a:solidFill>
                  <a:srgbClr val="3D3D3D"/>
                </a:solidFill>
                <a:latin typeface="Calibri" pitchFamily="34" charset="0"/>
                <a:ea typeface="Calibri" pitchFamily="34" charset="-122"/>
                <a:cs typeface="Calibri" pitchFamily="34" charset="-120"/>
              </a:rPr>
              <a:t>Most people negotiate compensation only a handful of times in an entire career.</a:t>
            </a:r>
            <a:endParaRPr lang="en-US" sz="1400" dirty="0"/>
          </a:p>
        </p:txBody>
      </p:sp>
      <p:sp>
        <p:nvSpPr>
          <p:cNvPr id="6" name="Shape 4"/>
          <p:cNvSpPr/>
          <p:nvPr/>
        </p:nvSpPr>
        <p:spPr>
          <a:xfrm>
            <a:off x="548640" y="3355848"/>
            <a:ext cx="128016" cy="128016"/>
          </a:xfrm>
          <a:prstGeom prst="ellipse">
            <a:avLst/>
          </a:prstGeom>
          <a:solidFill>
            <a:srgbClr val="CC0000"/>
          </a:solidFill>
          <a:ln/>
        </p:spPr>
        <p:txBody>
          <a:bodyPr/>
          <a:lstStyle/>
          <a:p>
            <a:endParaRPr lang="en-US"/>
          </a:p>
        </p:txBody>
      </p:sp>
      <p:sp>
        <p:nvSpPr>
          <p:cNvPr id="7" name="Text 5"/>
          <p:cNvSpPr/>
          <p:nvPr/>
        </p:nvSpPr>
        <p:spPr>
          <a:xfrm>
            <a:off x="868680" y="3291840"/>
            <a:ext cx="6263640" cy="777240"/>
          </a:xfrm>
          <a:prstGeom prst="rect">
            <a:avLst/>
          </a:prstGeom>
          <a:noFill/>
          <a:ln/>
        </p:spPr>
        <p:txBody>
          <a:bodyPr wrap="square" rtlCol="0" anchor="t"/>
          <a:lstStyle/>
          <a:p>
            <a:pPr marL="0" indent="0">
              <a:buNone/>
            </a:pPr>
            <a:r>
              <a:rPr lang="en-US" sz="1400" dirty="0">
                <a:solidFill>
                  <a:srgbClr val="3D3D3D"/>
                </a:solidFill>
                <a:latin typeface="Calibri" pitchFamily="34" charset="0"/>
                <a:ea typeface="Calibri" pitchFamily="34" charset="-122"/>
                <a:cs typeface="Calibri" pitchFamily="34" charset="-120"/>
              </a:rPr>
              <a:t>Without practice, the natural fallback is a gut-feel number, not a defensible one.</a:t>
            </a:r>
            <a:endParaRPr lang="en-US" sz="1400" dirty="0"/>
          </a:p>
        </p:txBody>
      </p:sp>
      <p:sp>
        <p:nvSpPr>
          <p:cNvPr id="8" name="Shape 6"/>
          <p:cNvSpPr/>
          <p:nvPr/>
        </p:nvSpPr>
        <p:spPr>
          <a:xfrm>
            <a:off x="548640" y="4315968"/>
            <a:ext cx="128016" cy="128016"/>
          </a:xfrm>
          <a:prstGeom prst="ellipse">
            <a:avLst/>
          </a:prstGeom>
          <a:solidFill>
            <a:srgbClr val="CC0000"/>
          </a:solidFill>
          <a:ln/>
        </p:spPr>
        <p:txBody>
          <a:bodyPr/>
          <a:lstStyle/>
          <a:p>
            <a:endParaRPr lang="en-US"/>
          </a:p>
        </p:txBody>
      </p:sp>
      <p:sp>
        <p:nvSpPr>
          <p:cNvPr id="9" name="Text 7"/>
          <p:cNvSpPr/>
          <p:nvPr/>
        </p:nvSpPr>
        <p:spPr>
          <a:xfrm>
            <a:off x="868680" y="4251960"/>
            <a:ext cx="6263640" cy="777240"/>
          </a:xfrm>
          <a:prstGeom prst="rect">
            <a:avLst/>
          </a:prstGeom>
          <a:noFill/>
          <a:ln/>
        </p:spPr>
        <p:txBody>
          <a:bodyPr wrap="square" rtlCol="0" anchor="t"/>
          <a:lstStyle/>
          <a:p>
            <a:pPr marL="0" indent="0">
              <a:buNone/>
            </a:pPr>
            <a:r>
              <a:rPr lang="en-US" sz="1400" dirty="0">
                <a:solidFill>
                  <a:srgbClr val="3D3D3D"/>
                </a:solidFill>
                <a:latin typeface="Calibri" pitchFamily="34" charset="0"/>
                <a:ea typeface="Calibri" pitchFamily="34" charset="-122"/>
                <a:cs typeface="Calibri" pitchFamily="34" charset="-120"/>
              </a:rPr>
              <a:t>These tools turn a once-in-a-while, high-stakes moment into a repeatable, low-stakes practice loop.</a:t>
            </a:r>
            <a:endParaRPr lang="en-US" sz="1400" dirty="0"/>
          </a:p>
        </p:txBody>
      </p:sp>
      <p:sp>
        <p:nvSpPr>
          <p:cNvPr id="10" name="Shape 8"/>
          <p:cNvSpPr/>
          <p:nvPr/>
        </p:nvSpPr>
        <p:spPr>
          <a:xfrm>
            <a:off x="7498080" y="1371600"/>
            <a:ext cx="4114800" cy="3840480"/>
          </a:xfrm>
          <a:prstGeom prst="roundRect">
            <a:avLst>
              <a:gd name="adj" fmla="val 2857"/>
            </a:avLst>
          </a:prstGeom>
          <a:solidFill>
            <a:srgbClr val="1A1A1A"/>
          </a:solidFill>
          <a:ln/>
        </p:spPr>
        <p:txBody>
          <a:bodyPr/>
          <a:lstStyle/>
          <a:p>
            <a:endParaRPr lang="en-US"/>
          </a:p>
        </p:txBody>
      </p:sp>
      <p:sp>
        <p:nvSpPr>
          <p:cNvPr id="11" name="Text 9"/>
          <p:cNvSpPr/>
          <p:nvPr/>
        </p:nvSpPr>
        <p:spPr>
          <a:xfrm>
            <a:off x="7772400" y="1828800"/>
            <a:ext cx="3566160" cy="2926080"/>
          </a:xfrm>
          <a:prstGeom prst="rect">
            <a:avLst/>
          </a:prstGeom>
          <a:noFill/>
          <a:ln/>
        </p:spPr>
        <p:txBody>
          <a:bodyPr wrap="square" rtlCol="0" anchor="ctr"/>
          <a:lstStyle/>
          <a:p>
            <a:pPr marL="0" indent="0" algn="l">
              <a:lnSpc>
                <a:spcPct val="130000"/>
              </a:lnSpc>
              <a:spcAft>
                <a:spcPts val="600"/>
              </a:spcAft>
              <a:buNone/>
            </a:pPr>
            <a:r>
              <a:rPr lang="en-US" sz="2600" b="1" dirty="0">
                <a:solidFill>
                  <a:srgbClr val="FFFFFF"/>
                </a:solidFill>
                <a:latin typeface="Cambria" pitchFamily="34" charset="0"/>
                <a:ea typeface="Cambria" pitchFamily="34" charset="-122"/>
                <a:cs typeface="Cambria" pitchFamily="34" charset="-120"/>
              </a:rPr>
              <a:t>3 tools.</a:t>
            </a:r>
            <a:endParaRPr lang="en-US" sz="2600" dirty="0"/>
          </a:p>
          <a:p>
            <a:pPr marL="0" indent="0" algn="l">
              <a:lnSpc>
                <a:spcPct val="130000"/>
              </a:lnSpc>
              <a:spcAft>
                <a:spcPts val="600"/>
              </a:spcAft>
              <a:buNone/>
            </a:pPr>
            <a:r>
              <a:rPr lang="en-US" sz="2600" b="1" dirty="0">
                <a:solidFill>
                  <a:srgbClr val="FFFFFF"/>
                </a:solidFill>
                <a:latin typeface="Cambria" pitchFamily="34" charset="0"/>
                <a:ea typeface="Cambria" pitchFamily="34" charset="-122"/>
                <a:cs typeface="Cambria" pitchFamily="34" charset="-120"/>
              </a:rPr>
              <a:t>1 path.</a:t>
            </a:r>
            <a:endParaRPr lang="en-US" sz="2600" dirty="0"/>
          </a:p>
          <a:p>
            <a:pPr marL="0" indent="0" algn="l">
              <a:lnSpc>
                <a:spcPct val="130000"/>
              </a:lnSpc>
              <a:spcAft>
                <a:spcPts val="600"/>
              </a:spcAft>
              <a:buNone/>
            </a:pPr>
            <a:r>
              <a:rPr lang="en-US" sz="2600" b="1" dirty="0">
                <a:solidFill>
                  <a:srgbClr val="FFFFFF"/>
                </a:solidFill>
                <a:latin typeface="Cambria" pitchFamily="34" charset="0"/>
                <a:ea typeface="Cambria" pitchFamily="34" charset="-122"/>
                <a:cs typeface="Cambria" pitchFamily="34" charset="-120"/>
              </a:rPr>
              <a:t>Zero guesswork.</a:t>
            </a:r>
            <a:endParaRPr lang="en-US" sz="2600" dirty="0"/>
          </a:p>
        </p:txBody>
      </p:sp>
      <p:sp>
        <p:nvSpPr>
          <p:cNvPr id="12" name="Text 10"/>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6B6B6B"/>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13" name="Text 11"/>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6B6B6B"/>
                </a:solidFill>
                <a:latin typeface="Calibri" pitchFamily="34" charset="0"/>
                <a:ea typeface="Calibri" pitchFamily="34" charset="-122"/>
                <a:cs typeface="Calibri" pitchFamily="34" charset="-120"/>
              </a:rPr>
              <a:t>Comp Lifecycle Toolkit</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274320"/>
          </a:xfrm>
          <a:prstGeom prst="rect">
            <a:avLst/>
          </a:prstGeom>
          <a:noFill/>
          <a:ln/>
        </p:spPr>
        <p:txBody>
          <a:bodyPr wrap="square" rtlCol="0" anchor="ctr"/>
          <a:lstStyle/>
          <a:p>
            <a:pPr marL="0" indent="0" algn="l">
              <a:buNone/>
            </a:pPr>
            <a:r>
              <a:rPr lang="en-US" sz="1100" b="1" kern="0" spc="100" dirty="0">
                <a:solidFill>
                  <a:srgbClr val="CC0000"/>
                </a:solidFill>
                <a:latin typeface="Calibri" pitchFamily="34" charset="0"/>
                <a:ea typeface="Calibri" pitchFamily="34" charset="-122"/>
                <a:cs typeface="Calibri" pitchFamily="34" charset="-120"/>
              </a:rPr>
              <a:t>THE THREE TOOLS</a:t>
            </a:r>
            <a:endParaRPr lang="en-US" sz="1100" dirty="0"/>
          </a:p>
        </p:txBody>
      </p:sp>
      <p:sp>
        <p:nvSpPr>
          <p:cNvPr id="3" name="Text 1"/>
          <p:cNvSpPr/>
          <p:nvPr/>
        </p:nvSpPr>
        <p:spPr>
          <a:xfrm>
            <a:off x="548640" y="685800"/>
            <a:ext cx="9144000" cy="548640"/>
          </a:xfrm>
          <a:prstGeom prst="rect">
            <a:avLst/>
          </a:prstGeom>
          <a:noFill/>
          <a:ln/>
        </p:spPr>
        <p:txBody>
          <a:bodyPr wrap="square" rtlCol="0" anchor="ctr"/>
          <a:lstStyle/>
          <a:p>
            <a:pPr marL="0" indent="0">
              <a:buNone/>
            </a:pPr>
            <a:r>
              <a:rPr lang="en-US" sz="2800" b="1" dirty="0">
                <a:solidFill>
                  <a:srgbClr val="1A1A1A"/>
                </a:solidFill>
                <a:latin typeface="Cambria" pitchFamily="34" charset="0"/>
                <a:ea typeface="Cambria" pitchFamily="34" charset="-122"/>
                <a:cs typeface="Cambria" pitchFamily="34" charset="-120"/>
              </a:rPr>
              <a:t>Three tools, one path</a:t>
            </a:r>
            <a:endParaRPr lang="en-US" sz="2800" dirty="0"/>
          </a:p>
        </p:txBody>
      </p:sp>
      <p:sp>
        <p:nvSpPr>
          <p:cNvPr id="4" name="Shape 2"/>
          <p:cNvSpPr/>
          <p:nvPr/>
        </p:nvSpPr>
        <p:spPr>
          <a:xfrm>
            <a:off x="548640" y="1600200"/>
            <a:ext cx="777240" cy="777240"/>
          </a:xfrm>
          <a:prstGeom prst="ellipse">
            <a:avLst/>
          </a:prstGeom>
          <a:solidFill>
            <a:srgbClr val="CC0000"/>
          </a:solidFill>
          <a:ln/>
        </p:spPr>
        <p:txBody>
          <a:bodyPr/>
          <a:lstStyle/>
          <a:p>
            <a:endParaRPr lang="en-US"/>
          </a:p>
        </p:txBody>
      </p:sp>
      <p:sp>
        <p:nvSpPr>
          <p:cNvPr id="5" name="Text 3"/>
          <p:cNvSpPr/>
          <p:nvPr/>
        </p:nvSpPr>
        <p:spPr>
          <a:xfrm>
            <a:off x="548640" y="1600200"/>
            <a:ext cx="777240" cy="77724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1</a:t>
            </a:r>
            <a:endParaRPr lang="en-US" sz="2400" dirty="0"/>
          </a:p>
        </p:txBody>
      </p:sp>
      <p:sp>
        <p:nvSpPr>
          <p:cNvPr id="6" name="Shape 4"/>
          <p:cNvSpPr/>
          <p:nvPr/>
        </p:nvSpPr>
        <p:spPr>
          <a:xfrm>
            <a:off x="1600200" y="1554480"/>
            <a:ext cx="9966960" cy="1234440"/>
          </a:xfrm>
          <a:prstGeom prst="roundRect">
            <a:avLst>
              <a:gd name="adj" fmla="val 5926"/>
            </a:avLst>
          </a:prstGeom>
          <a:solidFill>
            <a:srgbClr val="F7F6F4"/>
          </a:solidFill>
          <a:ln/>
        </p:spPr>
        <p:txBody>
          <a:bodyPr/>
          <a:lstStyle/>
          <a:p>
            <a:endParaRPr lang="en-US"/>
          </a:p>
        </p:txBody>
      </p:sp>
      <p:sp>
        <p:nvSpPr>
          <p:cNvPr id="7" name="Text 5"/>
          <p:cNvSpPr/>
          <p:nvPr/>
        </p:nvSpPr>
        <p:spPr>
          <a:xfrm>
            <a:off x="1874520" y="1618488"/>
            <a:ext cx="9418320" cy="457200"/>
          </a:xfrm>
          <a:prstGeom prst="rect">
            <a:avLst/>
          </a:prstGeom>
          <a:noFill/>
          <a:ln/>
        </p:spPr>
        <p:txBody>
          <a:bodyPr wrap="square" rtlCol="0" anchor="ctr"/>
          <a:lstStyle/>
          <a:p>
            <a:pPr marL="0" indent="0">
              <a:buNone/>
            </a:pPr>
            <a:r>
              <a:rPr lang="en-US" sz="1500" b="1" dirty="0">
                <a:solidFill>
                  <a:srgbClr val="1A4F8A"/>
                </a:solidFill>
                <a:latin typeface="Calibri" pitchFamily="34" charset="0"/>
                <a:ea typeface="Calibri" pitchFamily="34" charset="-122"/>
                <a:cs typeface="Calibri" pitchFamily="34" charset="-120"/>
              </a:rPr>
              <a:t>ID  -  Compensation Intelligence Framework</a:t>
            </a:r>
            <a:endParaRPr lang="en-US" sz="1500" dirty="0"/>
          </a:p>
        </p:txBody>
      </p:sp>
      <p:sp>
        <p:nvSpPr>
          <p:cNvPr id="8" name="Text 6"/>
          <p:cNvSpPr/>
          <p:nvPr/>
        </p:nvSpPr>
        <p:spPr>
          <a:xfrm>
            <a:off x="1874520" y="2057400"/>
            <a:ext cx="9418320" cy="640080"/>
          </a:xfrm>
          <a:prstGeom prst="rect">
            <a:avLst/>
          </a:prstGeom>
          <a:noFill/>
          <a:ln/>
        </p:spPr>
        <p:txBody>
          <a:bodyPr wrap="square" rtlCol="0" anchor="ctr"/>
          <a:lstStyle/>
          <a:p>
            <a:pPr marL="0" indent="0">
              <a:buNone/>
            </a:pPr>
            <a:r>
              <a:rPr lang="en-US" sz="1400" i="1" dirty="0">
                <a:solidFill>
                  <a:srgbClr val="3D3D3D"/>
                </a:solidFill>
                <a:latin typeface="Calibri" pitchFamily="34" charset="0"/>
                <a:ea typeface="Calibri" pitchFamily="34" charset="-122"/>
                <a:cs typeface="Calibri" pitchFamily="34" charset="-120"/>
              </a:rPr>
              <a:t>Which industry or role fits you, and roughly what does it pay?</a:t>
            </a:r>
            <a:endParaRPr lang="en-US" sz="1400" dirty="0"/>
          </a:p>
        </p:txBody>
      </p:sp>
      <p:sp>
        <p:nvSpPr>
          <p:cNvPr id="9" name="Shape 7"/>
          <p:cNvSpPr/>
          <p:nvPr/>
        </p:nvSpPr>
        <p:spPr>
          <a:xfrm>
            <a:off x="548640" y="3108960"/>
            <a:ext cx="777240" cy="777240"/>
          </a:xfrm>
          <a:prstGeom prst="ellipse">
            <a:avLst/>
          </a:prstGeom>
          <a:solidFill>
            <a:srgbClr val="CC0000"/>
          </a:solidFill>
          <a:ln/>
        </p:spPr>
        <p:txBody>
          <a:bodyPr/>
          <a:lstStyle/>
          <a:p>
            <a:endParaRPr lang="en-US"/>
          </a:p>
        </p:txBody>
      </p:sp>
      <p:sp>
        <p:nvSpPr>
          <p:cNvPr id="10" name="Text 8"/>
          <p:cNvSpPr/>
          <p:nvPr/>
        </p:nvSpPr>
        <p:spPr>
          <a:xfrm>
            <a:off x="548640" y="3108960"/>
            <a:ext cx="777240" cy="77724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2</a:t>
            </a:r>
            <a:endParaRPr lang="en-US" sz="2400" dirty="0"/>
          </a:p>
        </p:txBody>
      </p:sp>
      <p:sp>
        <p:nvSpPr>
          <p:cNvPr id="11" name="Shape 9"/>
          <p:cNvSpPr/>
          <p:nvPr/>
        </p:nvSpPr>
        <p:spPr>
          <a:xfrm>
            <a:off x="1600200" y="3063240"/>
            <a:ext cx="9966960" cy="1234440"/>
          </a:xfrm>
          <a:prstGeom prst="roundRect">
            <a:avLst>
              <a:gd name="adj" fmla="val 5926"/>
            </a:avLst>
          </a:prstGeom>
          <a:solidFill>
            <a:srgbClr val="F7F6F4"/>
          </a:solidFill>
          <a:ln/>
        </p:spPr>
        <p:txBody>
          <a:bodyPr/>
          <a:lstStyle/>
          <a:p>
            <a:endParaRPr lang="en-US"/>
          </a:p>
        </p:txBody>
      </p:sp>
      <p:sp>
        <p:nvSpPr>
          <p:cNvPr id="12" name="Text 10"/>
          <p:cNvSpPr/>
          <p:nvPr/>
        </p:nvSpPr>
        <p:spPr>
          <a:xfrm>
            <a:off x="1874520" y="3127248"/>
            <a:ext cx="9418320" cy="457200"/>
          </a:xfrm>
          <a:prstGeom prst="rect">
            <a:avLst/>
          </a:prstGeom>
          <a:noFill/>
          <a:ln/>
        </p:spPr>
        <p:txBody>
          <a:bodyPr wrap="square" rtlCol="0" anchor="ctr"/>
          <a:lstStyle/>
          <a:p>
            <a:pPr marL="0" indent="0">
              <a:buNone/>
            </a:pPr>
            <a:r>
              <a:rPr lang="en-US" sz="1500" b="1" dirty="0">
                <a:solidFill>
                  <a:srgbClr val="1A4F8A"/>
                </a:solidFill>
                <a:latin typeface="Calibri" pitchFamily="34" charset="0"/>
                <a:ea typeface="Calibri" pitchFamily="34" charset="-122"/>
                <a:cs typeface="Calibri" pitchFamily="34" charset="-120"/>
              </a:rPr>
              <a:t>NEGOTIATE  -  Comp Negotiation Tool</a:t>
            </a:r>
            <a:endParaRPr lang="en-US" sz="1500" dirty="0"/>
          </a:p>
        </p:txBody>
      </p:sp>
      <p:sp>
        <p:nvSpPr>
          <p:cNvPr id="13" name="Text 11"/>
          <p:cNvSpPr/>
          <p:nvPr/>
        </p:nvSpPr>
        <p:spPr>
          <a:xfrm>
            <a:off x="1874520" y="3566160"/>
            <a:ext cx="9418320" cy="640080"/>
          </a:xfrm>
          <a:prstGeom prst="rect">
            <a:avLst/>
          </a:prstGeom>
          <a:noFill/>
          <a:ln/>
        </p:spPr>
        <p:txBody>
          <a:bodyPr wrap="square" rtlCol="0" anchor="ctr"/>
          <a:lstStyle/>
          <a:p>
            <a:pPr marL="0" indent="0">
              <a:buNone/>
            </a:pPr>
            <a:r>
              <a:rPr lang="en-US" sz="1400" i="1" dirty="0">
                <a:solidFill>
                  <a:srgbClr val="3D3D3D"/>
                </a:solidFill>
                <a:latin typeface="Calibri" pitchFamily="34" charset="0"/>
                <a:ea typeface="Calibri" pitchFamily="34" charset="-122"/>
                <a:cs typeface="Calibri" pitchFamily="34" charset="-120"/>
              </a:rPr>
              <a:t>What should you ask for, and can you say it out loud?</a:t>
            </a:r>
            <a:endParaRPr lang="en-US" sz="1400" dirty="0"/>
          </a:p>
        </p:txBody>
      </p:sp>
      <p:sp>
        <p:nvSpPr>
          <p:cNvPr id="14" name="Shape 12"/>
          <p:cNvSpPr/>
          <p:nvPr/>
        </p:nvSpPr>
        <p:spPr>
          <a:xfrm>
            <a:off x="548640" y="4617720"/>
            <a:ext cx="777240" cy="777240"/>
          </a:xfrm>
          <a:prstGeom prst="ellipse">
            <a:avLst/>
          </a:prstGeom>
          <a:solidFill>
            <a:srgbClr val="CC0000"/>
          </a:solidFill>
          <a:ln/>
        </p:spPr>
        <p:txBody>
          <a:bodyPr/>
          <a:lstStyle/>
          <a:p>
            <a:endParaRPr lang="en-US"/>
          </a:p>
        </p:txBody>
      </p:sp>
      <p:sp>
        <p:nvSpPr>
          <p:cNvPr id="15" name="Text 13"/>
          <p:cNvSpPr/>
          <p:nvPr/>
        </p:nvSpPr>
        <p:spPr>
          <a:xfrm>
            <a:off x="548640" y="4617720"/>
            <a:ext cx="777240" cy="77724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3</a:t>
            </a:r>
            <a:endParaRPr lang="en-US" sz="2400" dirty="0"/>
          </a:p>
        </p:txBody>
      </p:sp>
      <p:sp>
        <p:nvSpPr>
          <p:cNvPr id="16" name="Shape 14"/>
          <p:cNvSpPr/>
          <p:nvPr/>
        </p:nvSpPr>
        <p:spPr>
          <a:xfrm>
            <a:off x="1600200" y="4572000"/>
            <a:ext cx="9966960" cy="1234440"/>
          </a:xfrm>
          <a:prstGeom prst="roundRect">
            <a:avLst>
              <a:gd name="adj" fmla="val 5926"/>
            </a:avLst>
          </a:prstGeom>
          <a:solidFill>
            <a:srgbClr val="F7F6F4"/>
          </a:solidFill>
          <a:ln/>
        </p:spPr>
        <p:txBody>
          <a:bodyPr/>
          <a:lstStyle/>
          <a:p>
            <a:endParaRPr lang="en-US"/>
          </a:p>
        </p:txBody>
      </p:sp>
      <p:sp>
        <p:nvSpPr>
          <p:cNvPr id="17" name="Text 15"/>
          <p:cNvSpPr/>
          <p:nvPr/>
        </p:nvSpPr>
        <p:spPr>
          <a:xfrm>
            <a:off x="1874520" y="4636008"/>
            <a:ext cx="9418320" cy="457200"/>
          </a:xfrm>
          <a:prstGeom prst="rect">
            <a:avLst/>
          </a:prstGeom>
          <a:noFill/>
          <a:ln/>
        </p:spPr>
        <p:txBody>
          <a:bodyPr wrap="square" rtlCol="0" anchor="ctr"/>
          <a:lstStyle/>
          <a:p>
            <a:pPr marL="0" indent="0">
              <a:buNone/>
            </a:pPr>
            <a:r>
              <a:rPr lang="en-US" sz="1500" b="1" dirty="0">
                <a:solidFill>
                  <a:srgbClr val="1A4F8A"/>
                </a:solidFill>
                <a:latin typeface="Calibri" pitchFamily="34" charset="0"/>
                <a:ea typeface="Calibri" pitchFamily="34" charset="-122"/>
                <a:cs typeface="Calibri" pitchFamily="34" charset="-120"/>
              </a:rPr>
              <a:t>OFFER  -  Offer Compensation Planner</a:t>
            </a:r>
            <a:endParaRPr lang="en-US" sz="1500" dirty="0"/>
          </a:p>
        </p:txBody>
      </p:sp>
      <p:sp>
        <p:nvSpPr>
          <p:cNvPr id="18" name="Text 16"/>
          <p:cNvSpPr/>
          <p:nvPr/>
        </p:nvSpPr>
        <p:spPr>
          <a:xfrm>
            <a:off x="1874520" y="5074920"/>
            <a:ext cx="9418320" cy="640080"/>
          </a:xfrm>
          <a:prstGeom prst="rect">
            <a:avLst/>
          </a:prstGeom>
          <a:noFill/>
          <a:ln/>
        </p:spPr>
        <p:txBody>
          <a:bodyPr wrap="square" rtlCol="0" anchor="ctr"/>
          <a:lstStyle/>
          <a:p>
            <a:pPr marL="0" indent="0">
              <a:buNone/>
            </a:pPr>
            <a:r>
              <a:rPr lang="en-US" sz="1400" i="1" dirty="0">
                <a:solidFill>
                  <a:srgbClr val="3D3D3D"/>
                </a:solidFill>
                <a:latin typeface="Calibri" pitchFamily="34" charset="0"/>
                <a:ea typeface="Calibri" pitchFamily="34" charset="-122"/>
                <a:cs typeface="Calibri" pitchFamily="34" charset="-120"/>
              </a:rPr>
              <a:t>What is this specific offer actually worth?</a:t>
            </a:r>
            <a:endParaRPr lang="en-US" sz="1400" dirty="0"/>
          </a:p>
        </p:txBody>
      </p:sp>
      <p:sp>
        <p:nvSpPr>
          <p:cNvPr id="19" name="Text 17"/>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6B6B6B"/>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20" name="Text 18"/>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6B6B6B"/>
                </a:solidFill>
                <a:latin typeface="Calibri" pitchFamily="34" charset="0"/>
                <a:ea typeface="Calibri" pitchFamily="34" charset="-122"/>
                <a:cs typeface="Calibri" pitchFamily="34" charset="-120"/>
              </a:rPr>
              <a:t>Comp Lifecycle Toolkit</a:t>
            </a:r>
            <a:endParaRPr lang="en-US" sz="900" dirty="0"/>
          </a:p>
        </p:txBody>
      </p:sp>
      <p:sp>
        <p:nvSpPr>
          <p:cNvPr id="22" name="Text 3">
            <a:extLst>
              <a:ext uri="{FF2B5EF4-FFF2-40B4-BE49-F238E27FC236}">
                <a16:creationId xmlns:a16="http://schemas.microsoft.com/office/drawing/2014/main" id="{3988B1D1-45DE-589A-CD83-ABE78B07CF1C}"/>
              </a:ext>
            </a:extLst>
          </p:cNvPr>
          <p:cNvSpPr/>
          <p:nvPr/>
        </p:nvSpPr>
        <p:spPr>
          <a:xfrm>
            <a:off x="7683649" y="1550042"/>
            <a:ext cx="3888889" cy="1238878"/>
          </a:xfrm>
          <a:prstGeom prst="rect">
            <a:avLst/>
          </a:prstGeom>
          <a:noFill/>
          <a:ln>
            <a:solidFill>
              <a:schemeClr val="tx1"/>
            </a:solidFill>
          </a:ln>
        </p:spPr>
        <p:txBody>
          <a:bodyPr wrap="square" rtlCol="0" anchor="ctr"/>
          <a:lstStyle/>
          <a:p>
            <a:pPr algn="ctr"/>
            <a:r>
              <a:rPr lang="en-US" b="1" i="1" u="sng" dirty="0">
                <a:solidFill>
                  <a:srgbClr val="0000FF"/>
                </a:solidFill>
                <a:hlinkClick r:id="rId3">
                  <a:extLst>
                    <a:ext uri="{A12FA001-AC4F-418D-AE19-62706E023703}">
                      <ahyp:hlinkClr xmlns:ahyp="http://schemas.microsoft.com/office/drawing/2018/hyperlinkcolor" val="tx"/>
                    </a:ext>
                  </a:extLst>
                </a:hlinkClick>
              </a:rPr>
              <a:t>Compensation Intelligence Framework</a:t>
            </a:r>
            <a:endParaRPr lang="en-US" b="1" i="1" u="sng" dirty="0">
              <a:solidFill>
                <a:srgbClr val="0000FF"/>
              </a:solidFill>
            </a:endParaRPr>
          </a:p>
        </p:txBody>
      </p:sp>
      <p:sp>
        <p:nvSpPr>
          <p:cNvPr id="24" name="Text 3">
            <a:extLst>
              <a:ext uri="{FF2B5EF4-FFF2-40B4-BE49-F238E27FC236}">
                <a16:creationId xmlns:a16="http://schemas.microsoft.com/office/drawing/2014/main" id="{8F510780-576F-9E83-E912-A82711F42A4F}"/>
              </a:ext>
            </a:extLst>
          </p:cNvPr>
          <p:cNvSpPr/>
          <p:nvPr/>
        </p:nvSpPr>
        <p:spPr>
          <a:xfrm>
            <a:off x="7678271" y="3054230"/>
            <a:ext cx="3888889" cy="1238878"/>
          </a:xfrm>
          <a:prstGeom prst="rect">
            <a:avLst/>
          </a:prstGeom>
          <a:noFill/>
          <a:ln>
            <a:solidFill>
              <a:schemeClr val="tx1"/>
            </a:solidFill>
          </a:ln>
        </p:spPr>
        <p:txBody>
          <a:bodyPr wrap="square" rtlCol="0" anchor="ctr"/>
          <a:lstStyle/>
          <a:p>
            <a:pPr algn="ctr"/>
            <a:r>
              <a:rPr lang="en-US" b="1" i="1" u="sng" dirty="0">
                <a:solidFill>
                  <a:srgbClr val="0000FF"/>
                </a:solidFill>
                <a:hlinkClick r:id="rId4">
                  <a:extLst>
                    <a:ext uri="{A12FA001-AC4F-418D-AE19-62706E023703}">
                      <ahyp:hlinkClr xmlns:ahyp="http://schemas.microsoft.com/office/drawing/2018/hyperlinkcolor" val="tx"/>
                    </a:ext>
                  </a:extLst>
                </a:hlinkClick>
              </a:rPr>
              <a:t>Comp Negotiation Tool</a:t>
            </a:r>
            <a:endParaRPr lang="en-US" b="1" i="1" u="sng" dirty="0">
              <a:solidFill>
                <a:srgbClr val="0000FF"/>
              </a:solidFill>
            </a:endParaRPr>
          </a:p>
        </p:txBody>
      </p:sp>
      <p:sp>
        <p:nvSpPr>
          <p:cNvPr id="26" name="Text 3">
            <a:extLst>
              <a:ext uri="{FF2B5EF4-FFF2-40B4-BE49-F238E27FC236}">
                <a16:creationId xmlns:a16="http://schemas.microsoft.com/office/drawing/2014/main" id="{ECC137E6-C5F3-CB53-A6DF-66770D7BA440}"/>
              </a:ext>
            </a:extLst>
          </p:cNvPr>
          <p:cNvSpPr/>
          <p:nvPr/>
        </p:nvSpPr>
        <p:spPr>
          <a:xfrm>
            <a:off x="7678271" y="4566084"/>
            <a:ext cx="3888889" cy="1238878"/>
          </a:xfrm>
          <a:prstGeom prst="rect">
            <a:avLst/>
          </a:prstGeom>
          <a:noFill/>
          <a:ln>
            <a:solidFill>
              <a:schemeClr val="tx1"/>
            </a:solidFill>
          </a:ln>
        </p:spPr>
        <p:txBody>
          <a:bodyPr wrap="square" rtlCol="0" anchor="ctr"/>
          <a:lstStyle/>
          <a:p>
            <a:pPr algn="ctr"/>
            <a:r>
              <a:rPr lang="en-US" b="1" i="1" u="sng" dirty="0">
                <a:solidFill>
                  <a:srgbClr val="0000FF"/>
                </a:solidFill>
                <a:hlinkClick r:id="rId5">
                  <a:extLst>
                    <a:ext uri="{A12FA001-AC4F-418D-AE19-62706E023703}">
                      <ahyp:hlinkClr xmlns:ahyp="http://schemas.microsoft.com/office/drawing/2018/hyperlinkcolor" val="tx"/>
                    </a:ext>
                  </a:extLst>
                </a:hlinkClick>
              </a:rPr>
              <a:t>Offer Compensation Planner</a:t>
            </a:r>
            <a:endParaRPr lang="en-US" sz="1400" i="1" dirty="0">
              <a:solidFill>
                <a:srgbClr val="0000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02920" cy="502920"/>
          </a:xfrm>
          <a:prstGeom prst="ellipse">
            <a:avLst/>
          </a:prstGeom>
          <a:solidFill>
            <a:srgbClr val="CC0000"/>
          </a:solidFill>
          <a:ln/>
        </p:spPr>
        <p:txBody>
          <a:bodyPr/>
          <a:lstStyle/>
          <a:p>
            <a:endParaRPr lang="en-US"/>
          </a:p>
        </p:txBody>
      </p:sp>
      <p:sp>
        <p:nvSpPr>
          <p:cNvPr id="3" name="Text 1"/>
          <p:cNvSpPr/>
          <p:nvPr/>
        </p:nvSpPr>
        <p:spPr>
          <a:xfrm>
            <a:off x="548640" y="502920"/>
            <a:ext cx="502920" cy="50292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1</a:t>
            </a:r>
            <a:endParaRPr lang="en-US" sz="1800" dirty="0"/>
          </a:p>
        </p:txBody>
      </p:sp>
      <p:sp>
        <p:nvSpPr>
          <p:cNvPr id="4" name="Text 2"/>
          <p:cNvSpPr/>
          <p:nvPr/>
        </p:nvSpPr>
        <p:spPr>
          <a:xfrm>
            <a:off x="1234440" y="457200"/>
            <a:ext cx="10058400" cy="502920"/>
          </a:xfrm>
          <a:prstGeom prst="rect">
            <a:avLst/>
          </a:prstGeom>
          <a:noFill/>
          <a:ln/>
        </p:spPr>
        <p:txBody>
          <a:bodyPr wrap="square" rtlCol="0" anchor="ctr"/>
          <a:lstStyle/>
          <a:p>
            <a:pPr marL="0" indent="0">
              <a:buNone/>
            </a:pPr>
            <a:r>
              <a:rPr lang="en-US" sz="2200" b="1" dirty="0">
                <a:solidFill>
                  <a:srgbClr val="1A1A1A"/>
                </a:solidFill>
                <a:latin typeface="Cambria" pitchFamily="34" charset="0"/>
                <a:ea typeface="Cambria" pitchFamily="34" charset="-122"/>
                <a:cs typeface="Cambria" pitchFamily="34" charset="-120"/>
              </a:rPr>
              <a:t>Step 1 - ID: Compensation Intelligence Framework</a:t>
            </a:r>
            <a:endParaRPr lang="en-US" sz="2200" dirty="0"/>
          </a:p>
        </p:txBody>
      </p:sp>
      <p:sp>
        <p:nvSpPr>
          <p:cNvPr id="5" name="Shape 3"/>
          <p:cNvSpPr/>
          <p:nvPr/>
        </p:nvSpPr>
        <p:spPr>
          <a:xfrm>
            <a:off x="548640" y="1371600"/>
            <a:ext cx="3520440" cy="1417320"/>
          </a:xfrm>
          <a:prstGeom prst="roundRect">
            <a:avLst>
              <a:gd name="adj" fmla="val 5161"/>
            </a:avLst>
          </a:prstGeom>
          <a:solidFill>
            <a:srgbClr val="F7F6F4"/>
          </a:solidFill>
          <a:ln/>
        </p:spPr>
        <p:txBody>
          <a:bodyPr/>
          <a:lstStyle/>
          <a:p>
            <a:endParaRPr lang="en-US"/>
          </a:p>
        </p:txBody>
      </p:sp>
      <p:sp>
        <p:nvSpPr>
          <p:cNvPr id="6" name="Text 4"/>
          <p:cNvSpPr/>
          <p:nvPr/>
        </p:nvSpPr>
        <p:spPr>
          <a:xfrm>
            <a:off x="731520" y="1481328"/>
            <a:ext cx="3154680" cy="457200"/>
          </a:xfrm>
          <a:prstGeom prst="rect">
            <a:avLst/>
          </a:prstGeom>
          <a:noFill/>
          <a:ln/>
        </p:spPr>
        <p:txBody>
          <a:bodyPr wrap="square" rtlCol="0" anchor="ctr"/>
          <a:lstStyle/>
          <a:p>
            <a:pPr marL="0" indent="0">
              <a:buNone/>
            </a:pPr>
            <a:r>
              <a:rPr lang="en-US" sz="1350" b="1" dirty="0">
                <a:solidFill>
                  <a:srgbClr val="1A4F8A"/>
                </a:solidFill>
                <a:latin typeface="Calibri" pitchFamily="34" charset="0"/>
                <a:ea typeface="Calibri" pitchFamily="34" charset="-122"/>
                <a:cs typeface="Calibri" pitchFamily="34" charset="-120"/>
              </a:rPr>
              <a:t>Total Comp Calculator</a:t>
            </a:r>
            <a:endParaRPr lang="en-US" sz="1350" dirty="0"/>
          </a:p>
        </p:txBody>
      </p:sp>
      <p:sp>
        <p:nvSpPr>
          <p:cNvPr id="7" name="Text 5"/>
          <p:cNvSpPr/>
          <p:nvPr/>
        </p:nvSpPr>
        <p:spPr>
          <a:xfrm>
            <a:off x="731520" y="1938528"/>
            <a:ext cx="3154680" cy="777240"/>
          </a:xfrm>
          <a:prstGeom prst="rect">
            <a:avLst/>
          </a:prstGeom>
          <a:noFill/>
          <a:ln/>
        </p:spPr>
        <p:txBody>
          <a:bodyPr wrap="square" rtlCol="0" anchor="ctr"/>
          <a:lstStyle/>
          <a:p>
            <a:pPr marL="0" indent="0">
              <a:buNone/>
            </a:pPr>
            <a:r>
              <a:rPr lang="en-US" sz="1150" dirty="0">
                <a:solidFill>
                  <a:srgbClr val="3D3D3D"/>
                </a:solidFill>
                <a:latin typeface="Calibri" pitchFamily="34" charset="0"/>
                <a:ea typeface="Calibri" pitchFamily="34" charset="-122"/>
                <a:cs typeface="Calibri" pitchFamily="34" charset="-120"/>
              </a:rPr>
              <a:t>What is an offer really worth beyond base salary?</a:t>
            </a:r>
            <a:endParaRPr lang="en-US" sz="1150" dirty="0"/>
          </a:p>
        </p:txBody>
      </p:sp>
      <p:sp>
        <p:nvSpPr>
          <p:cNvPr id="8" name="Shape 6"/>
          <p:cNvSpPr/>
          <p:nvPr/>
        </p:nvSpPr>
        <p:spPr>
          <a:xfrm>
            <a:off x="4251960" y="1371600"/>
            <a:ext cx="3520440" cy="1417320"/>
          </a:xfrm>
          <a:prstGeom prst="roundRect">
            <a:avLst>
              <a:gd name="adj" fmla="val 5161"/>
            </a:avLst>
          </a:prstGeom>
          <a:solidFill>
            <a:srgbClr val="F7F6F4"/>
          </a:solidFill>
          <a:ln/>
        </p:spPr>
        <p:txBody>
          <a:bodyPr/>
          <a:lstStyle/>
          <a:p>
            <a:endParaRPr lang="en-US"/>
          </a:p>
        </p:txBody>
      </p:sp>
      <p:sp>
        <p:nvSpPr>
          <p:cNvPr id="9" name="Text 7"/>
          <p:cNvSpPr/>
          <p:nvPr/>
        </p:nvSpPr>
        <p:spPr>
          <a:xfrm>
            <a:off x="4434840" y="1481328"/>
            <a:ext cx="3154680" cy="457200"/>
          </a:xfrm>
          <a:prstGeom prst="rect">
            <a:avLst/>
          </a:prstGeom>
          <a:noFill/>
          <a:ln/>
        </p:spPr>
        <p:txBody>
          <a:bodyPr wrap="square" rtlCol="0" anchor="ctr"/>
          <a:lstStyle/>
          <a:p>
            <a:pPr marL="0" indent="0">
              <a:buNone/>
            </a:pPr>
            <a:r>
              <a:rPr lang="en-US" sz="1350" b="1" dirty="0">
                <a:solidFill>
                  <a:srgbClr val="1A4F8A"/>
                </a:solidFill>
                <a:latin typeface="Calibri" pitchFamily="34" charset="0"/>
                <a:ea typeface="Calibri" pitchFamily="34" charset="-122"/>
                <a:cs typeface="Calibri" pitchFamily="34" charset="-120"/>
              </a:rPr>
              <a:t>Cost-of-Living Normalizer</a:t>
            </a:r>
            <a:endParaRPr lang="en-US" sz="1350" dirty="0"/>
          </a:p>
        </p:txBody>
      </p:sp>
      <p:sp>
        <p:nvSpPr>
          <p:cNvPr id="10" name="Text 8"/>
          <p:cNvSpPr/>
          <p:nvPr/>
        </p:nvSpPr>
        <p:spPr>
          <a:xfrm>
            <a:off x="4434840" y="1938528"/>
            <a:ext cx="3154680" cy="777240"/>
          </a:xfrm>
          <a:prstGeom prst="rect">
            <a:avLst/>
          </a:prstGeom>
          <a:noFill/>
          <a:ln/>
        </p:spPr>
        <p:txBody>
          <a:bodyPr wrap="square" rtlCol="0" anchor="ctr"/>
          <a:lstStyle/>
          <a:p>
            <a:pPr marL="0" indent="0">
              <a:buNone/>
            </a:pPr>
            <a:r>
              <a:rPr lang="en-US" sz="1150" dirty="0">
                <a:solidFill>
                  <a:srgbClr val="3D3D3D"/>
                </a:solidFill>
                <a:latin typeface="Calibri" pitchFamily="34" charset="0"/>
                <a:ea typeface="Calibri" pitchFamily="34" charset="-122"/>
                <a:cs typeface="Calibri" pitchFamily="34" charset="-120"/>
              </a:rPr>
              <a:t>Which offer wins after adjusting for city cost &amp; taxes?</a:t>
            </a:r>
            <a:endParaRPr lang="en-US" sz="1150" dirty="0"/>
          </a:p>
        </p:txBody>
      </p:sp>
      <p:sp>
        <p:nvSpPr>
          <p:cNvPr id="11" name="Shape 9"/>
          <p:cNvSpPr/>
          <p:nvPr/>
        </p:nvSpPr>
        <p:spPr>
          <a:xfrm>
            <a:off x="7955280" y="1371600"/>
            <a:ext cx="3520440" cy="1417320"/>
          </a:xfrm>
          <a:prstGeom prst="roundRect">
            <a:avLst>
              <a:gd name="adj" fmla="val 5161"/>
            </a:avLst>
          </a:prstGeom>
          <a:solidFill>
            <a:srgbClr val="F7F6F4"/>
          </a:solidFill>
          <a:ln/>
        </p:spPr>
        <p:txBody>
          <a:bodyPr/>
          <a:lstStyle/>
          <a:p>
            <a:endParaRPr lang="en-US"/>
          </a:p>
        </p:txBody>
      </p:sp>
      <p:sp>
        <p:nvSpPr>
          <p:cNvPr id="12" name="Text 10"/>
          <p:cNvSpPr/>
          <p:nvPr/>
        </p:nvSpPr>
        <p:spPr>
          <a:xfrm>
            <a:off x="8138160" y="1481328"/>
            <a:ext cx="3154680" cy="457200"/>
          </a:xfrm>
          <a:prstGeom prst="rect">
            <a:avLst/>
          </a:prstGeom>
          <a:noFill/>
          <a:ln/>
        </p:spPr>
        <p:txBody>
          <a:bodyPr wrap="square" rtlCol="0" anchor="ctr"/>
          <a:lstStyle/>
          <a:p>
            <a:pPr marL="0" indent="0">
              <a:buNone/>
            </a:pPr>
            <a:r>
              <a:rPr lang="en-US" sz="1350" b="1" dirty="0">
                <a:solidFill>
                  <a:srgbClr val="1A4F8A"/>
                </a:solidFill>
                <a:latin typeface="Calibri" pitchFamily="34" charset="0"/>
                <a:ea typeface="Calibri" pitchFamily="34" charset="-122"/>
                <a:cs typeface="Calibri" pitchFamily="34" charset="-120"/>
              </a:rPr>
              <a:t>Industry Heatmap</a:t>
            </a:r>
            <a:endParaRPr lang="en-US" sz="1350" dirty="0"/>
          </a:p>
        </p:txBody>
      </p:sp>
      <p:sp>
        <p:nvSpPr>
          <p:cNvPr id="13" name="Text 11"/>
          <p:cNvSpPr/>
          <p:nvPr/>
        </p:nvSpPr>
        <p:spPr>
          <a:xfrm>
            <a:off x="8138160" y="1938528"/>
            <a:ext cx="3154680" cy="777240"/>
          </a:xfrm>
          <a:prstGeom prst="rect">
            <a:avLst/>
          </a:prstGeom>
          <a:noFill/>
          <a:ln/>
        </p:spPr>
        <p:txBody>
          <a:bodyPr wrap="square" rtlCol="0" anchor="ctr"/>
          <a:lstStyle/>
          <a:p>
            <a:pPr marL="0" indent="0">
              <a:buNone/>
            </a:pPr>
            <a:r>
              <a:rPr lang="en-US" sz="1150" dirty="0">
                <a:solidFill>
                  <a:srgbClr val="3D3D3D"/>
                </a:solidFill>
                <a:latin typeface="Calibri" pitchFamily="34" charset="0"/>
                <a:ea typeface="Calibri" pitchFamily="34" charset="-122"/>
                <a:cs typeface="Calibri" pitchFamily="34" charset="-120"/>
              </a:rPr>
              <a:t>How do industries compare on comp, growth, AI risk?</a:t>
            </a:r>
            <a:endParaRPr lang="en-US" sz="1150" dirty="0"/>
          </a:p>
        </p:txBody>
      </p:sp>
      <p:sp>
        <p:nvSpPr>
          <p:cNvPr id="14" name="Shape 12"/>
          <p:cNvSpPr/>
          <p:nvPr/>
        </p:nvSpPr>
        <p:spPr>
          <a:xfrm>
            <a:off x="548640" y="2971800"/>
            <a:ext cx="3520440" cy="1417320"/>
          </a:xfrm>
          <a:prstGeom prst="roundRect">
            <a:avLst>
              <a:gd name="adj" fmla="val 5161"/>
            </a:avLst>
          </a:prstGeom>
          <a:solidFill>
            <a:srgbClr val="F7F6F4"/>
          </a:solidFill>
          <a:ln/>
        </p:spPr>
        <p:txBody>
          <a:bodyPr/>
          <a:lstStyle/>
          <a:p>
            <a:endParaRPr lang="en-US"/>
          </a:p>
        </p:txBody>
      </p:sp>
      <p:sp>
        <p:nvSpPr>
          <p:cNvPr id="15" name="Text 13"/>
          <p:cNvSpPr/>
          <p:nvPr/>
        </p:nvSpPr>
        <p:spPr>
          <a:xfrm>
            <a:off x="731520" y="3081528"/>
            <a:ext cx="3154680" cy="457200"/>
          </a:xfrm>
          <a:prstGeom prst="rect">
            <a:avLst/>
          </a:prstGeom>
          <a:noFill/>
          <a:ln/>
        </p:spPr>
        <p:txBody>
          <a:bodyPr wrap="square" rtlCol="0" anchor="ctr"/>
          <a:lstStyle/>
          <a:p>
            <a:pPr marL="0" indent="0">
              <a:buNone/>
            </a:pPr>
            <a:r>
              <a:rPr lang="en-US" sz="1350" b="1" dirty="0">
                <a:solidFill>
                  <a:srgbClr val="1A4F8A"/>
                </a:solidFill>
                <a:latin typeface="Calibri" pitchFamily="34" charset="0"/>
                <a:ea typeface="Calibri" pitchFamily="34" charset="-122"/>
                <a:cs typeface="Calibri" pitchFamily="34" charset="-120"/>
              </a:rPr>
              <a:t>Offer Scorecard</a:t>
            </a:r>
            <a:endParaRPr lang="en-US" sz="1350" dirty="0"/>
          </a:p>
        </p:txBody>
      </p:sp>
      <p:sp>
        <p:nvSpPr>
          <p:cNvPr id="16" name="Text 14"/>
          <p:cNvSpPr/>
          <p:nvPr/>
        </p:nvSpPr>
        <p:spPr>
          <a:xfrm>
            <a:off x="731520" y="3538728"/>
            <a:ext cx="3154680" cy="777240"/>
          </a:xfrm>
          <a:prstGeom prst="rect">
            <a:avLst/>
          </a:prstGeom>
          <a:noFill/>
          <a:ln/>
        </p:spPr>
        <p:txBody>
          <a:bodyPr wrap="square" rtlCol="0" anchor="ctr"/>
          <a:lstStyle/>
          <a:p>
            <a:pPr marL="0" indent="0">
              <a:buNone/>
            </a:pPr>
            <a:r>
              <a:rPr lang="en-US" sz="1150" dirty="0">
                <a:solidFill>
                  <a:srgbClr val="3D3D3D"/>
                </a:solidFill>
                <a:latin typeface="Calibri" pitchFamily="34" charset="0"/>
                <a:ea typeface="Calibri" pitchFamily="34" charset="-122"/>
                <a:cs typeface="Calibri" pitchFamily="34" charset="-120"/>
              </a:rPr>
              <a:t>Which of two offers is the stronger long-term choice?</a:t>
            </a:r>
            <a:endParaRPr lang="en-US" sz="1150" dirty="0"/>
          </a:p>
        </p:txBody>
      </p:sp>
      <p:sp>
        <p:nvSpPr>
          <p:cNvPr id="17" name="Shape 15"/>
          <p:cNvSpPr/>
          <p:nvPr/>
        </p:nvSpPr>
        <p:spPr>
          <a:xfrm>
            <a:off x="4251960" y="2971800"/>
            <a:ext cx="3520440" cy="1417320"/>
          </a:xfrm>
          <a:prstGeom prst="roundRect">
            <a:avLst>
              <a:gd name="adj" fmla="val 5161"/>
            </a:avLst>
          </a:prstGeom>
          <a:solidFill>
            <a:srgbClr val="F7F6F4"/>
          </a:solidFill>
          <a:ln/>
        </p:spPr>
        <p:txBody>
          <a:bodyPr/>
          <a:lstStyle/>
          <a:p>
            <a:endParaRPr lang="en-US"/>
          </a:p>
        </p:txBody>
      </p:sp>
      <p:sp>
        <p:nvSpPr>
          <p:cNvPr id="18" name="Text 16"/>
          <p:cNvSpPr/>
          <p:nvPr/>
        </p:nvSpPr>
        <p:spPr>
          <a:xfrm>
            <a:off x="4434840" y="3081528"/>
            <a:ext cx="3154680" cy="457200"/>
          </a:xfrm>
          <a:prstGeom prst="rect">
            <a:avLst/>
          </a:prstGeom>
          <a:noFill/>
          <a:ln/>
        </p:spPr>
        <p:txBody>
          <a:bodyPr wrap="square" rtlCol="0" anchor="ctr"/>
          <a:lstStyle/>
          <a:p>
            <a:pPr marL="0" indent="0">
              <a:buNone/>
            </a:pPr>
            <a:r>
              <a:rPr lang="en-US" sz="1350" b="1" dirty="0">
                <a:solidFill>
                  <a:srgbClr val="1A4F8A"/>
                </a:solidFill>
                <a:latin typeface="Calibri" pitchFamily="34" charset="0"/>
                <a:ea typeface="Calibri" pitchFamily="34" charset="-122"/>
                <a:cs typeface="Calibri" pitchFamily="34" charset="-120"/>
              </a:rPr>
              <a:t>Skill Premium Index</a:t>
            </a:r>
            <a:endParaRPr lang="en-US" sz="1350" dirty="0"/>
          </a:p>
        </p:txBody>
      </p:sp>
      <p:sp>
        <p:nvSpPr>
          <p:cNvPr id="19" name="Text 17"/>
          <p:cNvSpPr/>
          <p:nvPr/>
        </p:nvSpPr>
        <p:spPr>
          <a:xfrm>
            <a:off x="4434840" y="3538728"/>
            <a:ext cx="3154680" cy="777240"/>
          </a:xfrm>
          <a:prstGeom prst="rect">
            <a:avLst/>
          </a:prstGeom>
          <a:noFill/>
          <a:ln/>
        </p:spPr>
        <p:txBody>
          <a:bodyPr wrap="square" rtlCol="0" anchor="ctr"/>
          <a:lstStyle/>
          <a:p>
            <a:pPr marL="0" indent="0">
              <a:buNone/>
            </a:pPr>
            <a:r>
              <a:rPr lang="en-US" sz="1150" dirty="0">
                <a:solidFill>
                  <a:srgbClr val="3D3D3D"/>
                </a:solidFill>
                <a:latin typeface="Calibri" pitchFamily="34" charset="0"/>
                <a:ea typeface="Calibri" pitchFamily="34" charset="-122"/>
                <a:cs typeface="Calibri" pitchFamily="34" charset="-120"/>
              </a:rPr>
              <a:t>Which skills should you build to raise your value?</a:t>
            </a:r>
            <a:endParaRPr lang="en-US" sz="1150" dirty="0"/>
          </a:p>
        </p:txBody>
      </p:sp>
      <p:sp>
        <p:nvSpPr>
          <p:cNvPr id="20" name="Shape 18"/>
          <p:cNvSpPr/>
          <p:nvPr/>
        </p:nvSpPr>
        <p:spPr>
          <a:xfrm>
            <a:off x="548640" y="4709160"/>
            <a:ext cx="11064240" cy="822960"/>
          </a:xfrm>
          <a:prstGeom prst="roundRect">
            <a:avLst>
              <a:gd name="adj" fmla="val 8889"/>
            </a:avLst>
          </a:prstGeom>
          <a:solidFill>
            <a:srgbClr val="FBF3E4"/>
          </a:solidFill>
          <a:ln/>
        </p:spPr>
        <p:txBody>
          <a:bodyPr/>
          <a:lstStyle/>
          <a:p>
            <a:endParaRPr lang="en-US"/>
          </a:p>
        </p:txBody>
      </p:sp>
      <p:sp>
        <p:nvSpPr>
          <p:cNvPr id="21" name="Text 19"/>
          <p:cNvSpPr/>
          <p:nvPr/>
        </p:nvSpPr>
        <p:spPr>
          <a:xfrm>
            <a:off x="822960" y="4709160"/>
            <a:ext cx="10515600" cy="822960"/>
          </a:xfrm>
          <a:prstGeom prst="rect">
            <a:avLst/>
          </a:prstGeom>
          <a:noFill/>
          <a:ln/>
        </p:spPr>
        <p:txBody>
          <a:bodyPr wrap="square" rtlCol="0" anchor="ctr"/>
          <a:lstStyle/>
          <a:p>
            <a:pPr marL="0" indent="0">
              <a:buNone/>
            </a:pPr>
            <a:r>
              <a:rPr lang="en-US" sz="1300" i="1" dirty="0">
                <a:solidFill>
                  <a:srgbClr val="6B5220"/>
                </a:solidFill>
                <a:latin typeface="Calibri" pitchFamily="34" charset="0"/>
                <a:ea typeface="Calibri" pitchFamily="34" charset="-122"/>
                <a:cs typeface="Calibri" pitchFamily="34" charset="-120"/>
              </a:rPr>
              <a:t>Editorial estimates, not verified data: a discussion starter for framing the conversation, not a source to cite as fact.</a:t>
            </a:r>
            <a:endParaRPr lang="en-US" sz="1300" dirty="0"/>
          </a:p>
        </p:txBody>
      </p:sp>
      <p:sp>
        <p:nvSpPr>
          <p:cNvPr id="22" name="Text 20"/>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6B6B6B"/>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23" name="Text 21"/>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6B6B6B"/>
                </a:solidFill>
                <a:latin typeface="Calibri" pitchFamily="34" charset="0"/>
                <a:ea typeface="Calibri" pitchFamily="34" charset="-122"/>
                <a:cs typeface="Calibri" pitchFamily="34" charset="-120"/>
              </a:rPr>
              <a:t>Comp Lifecycle Toolkit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02920" cy="502920"/>
          </a:xfrm>
          <a:prstGeom prst="ellipse">
            <a:avLst/>
          </a:prstGeom>
          <a:solidFill>
            <a:srgbClr val="CC0000"/>
          </a:solidFill>
          <a:ln/>
        </p:spPr>
        <p:txBody>
          <a:bodyPr/>
          <a:lstStyle/>
          <a:p>
            <a:endParaRPr lang="en-US"/>
          </a:p>
        </p:txBody>
      </p:sp>
      <p:sp>
        <p:nvSpPr>
          <p:cNvPr id="3" name="Text 1"/>
          <p:cNvSpPr/>
          <p:nvPr/>
        </p:nvSpPr>
        <p:spPr>
          <a:xfrm>
            <a:off x="548640" y="502920"/>
            <a:ext cx="502920" cy="50292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2</a:t>
            </a:r>
            <a:endParaRPr lang="en-US" sz="1800" dirty="0"/>
          </a:p>
        </p:txBody>
      </p:sp>
      <p:sp>
        <p:nvSpPr>
          <p:cNvPr id="4" name="Text 2"/>
          <p:cNvSpPr/>
          <p:nvPr/>
        </p:nvSpPr>
        <p:spPr>
          <a:xfrm>
            <a:off x="1234440" y="457200"/>
            <a:ext cx="10058400" cy="502920"/>
          </a:xfrm>
          <a:prstGeom prst="rect">
            <a:avLst/>
          </a:prstGeom>
          <a:noFill/>
          <a:ln/>
        </p:spPr>
        <p:txBody>
          <a:bodyPr wrap="square" rtlCol="0" anchor="ctr"/>
          <a:lstStyle/>
          <a:p>
            <a:pPr marL="0" indent="0">
              <a:buNone/>
            </a:pPr>
            <a:r>
              <a:rPr lang="en-US" sz="2200" b="1" dirty="0">
                <a:solidFill>
                  <a:srgbClr val="1A1A1A"/>
                </a:solidFill>
                <a:latin typeface="Cambria" pitchFamily="34" charset="0"/>
                <a:ea typeface="Cambria" pitchFamily="34" charset="-122"/>
                <a:cs typeface="Cambria" pitchFamily="34" charset="-120"/>
              </a:rPr>
              <a:t>Step 2 - Negotiate: Comp Negotiation Tool</a:t>
            </a:r>
            <a:endParaRPr lang="en-US" sz="2200" dirty="0"/>
          </a:p>
        </p:txBody>
      </p:sp>
      <p:sp>
        <p:nvSpPr>
          <p:cNvPr id="5" name="Shape 3"/>
          <p:cNvSpPr/>
          <p:nvPr/>
        </p:nvSpPr>
        <p:spPr>
          <a:xfrm>
            <a:off x="548640" y="1554480"/>
            <a:ext cx="1783080" cy="1371600"/>
          </a:xfrm>
          <a:prstGeom prst="roundRect">
            <a:avLst>
              <a:gd name="adj" fmla="val 5333"/>
            </a:avLst>
          </a:prstGeom>
          <a:solidFill>
            <a:srgbClr val="1A4F8A"/>
          </a:solidFill>
          <a:ln/>
        </p:spPr>
        <p:txBody>
          <a:bodyPr/>
          <a:lstStyle/>
          <a:p>
            <a:endParaRPr lang="en-US"/>
          </a:p>
        </p:txBody>
      </p:sp>
      <p:sp>
        <p:nvSpPr>
          <p:cNvPr id="6" name="Text 4"/>
          <p:cNvSpPr/>
          <p:nvPr/>
        </p:nvSpPr>
        <p:spPr>
          <a:xfrm>
            <a:off x="548640" y="1664208"/>
            <a:ext cx="1783080" cy="3657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1</a:t>
            </a:r>
            <a:endParaRPr lang="en-US" sz="2000" dirty="0"/>
          </a:p>
        </p:txBody>
      </p:sp>
      <p:sp>
        <p:nvSpPr>
          <p:cNvPr id="7" name="Text 5"/>
          <p:cNvSpPr/>
          <p:nvPr/>
        </p:nvSpPr>
        <p:spPr>
          <a:xfrm>
            <a:off x="621792" y="2057400"/>
            <a:ext cx="1636776" cy="777240"/>
          </a:xfrm>
          <a:prstGeom prst="rect">
            <a:avLst/>
          </a:prstGeom>
          <a:noFill/>
          <a:ln/>
        </p:spPr>
        <p:txBody>
          <a:bodyPr wrap="square" rtlCol="0" anchor="t"/>
          <a:lstStyle/>
          <a:p>
            <a:pPr marL="0" indent="0" algn="ctr">
              <a:buNone/>
            </a:pPr>
            <a:r>
              <a:rPr lang="en-US" sz="1150" b="1" dirty="0">
                <a:solidFill>
                  <a:srgbClr val="FFFFFF"/>
                </a:solidFill>
                <a:latin typeface="Calibri" pitchFamily="34" charset="0"/>
                <a:ea typeface="Calibri" pitchFamily="34" charset="-122"/>
                <a:cs typeface="Calibri" pitchFamily="34" charset="-120"/>
              </a:rPr>
              <a:t>Sources</a:t>
            </a:r>
            <a:endParaRPr lang="en-US" sz="1150" dirty="0"/>
          </a:p>
        </p:txBody>
      </p:sp>
      <p:sp>
        <p:nvSpPr>
          <p:cNvPr id="8" name="Shape 6"/>
          <p:cNvSpPr/>
          <p:nvPr/>
        </p:nvSpPr>
        <p:spPr>
          <a:xfrm>
            <a:off x="2468880" y="1554480"/>
            <a:ext cx="1783080" cy="1371600"/>
          </a:xfrm>
          <a:prstGeom prst="roundRect">
            <a:avLst>
              <a:gd name="adj" fmla="val 5333"/>
            </a:avLst>
          </a:prstGeom>
          <a:solidFill>
            <a:srgbClr val="CC0000"/>
          </a:solidFill>
          <a:ln/>
        </p:spPr>
        <p:txBody>
          <a:bodyPr/>
          <a:lstStyle/>
          <a:p>
            <a:endParaRPr lang="en-US"/>
          </a:p>
        </p:txBody>
      </p:sp>
      <p:sp>
        <p:nvSpPr>
          <p:cNvPr id="9" name="Text 7"/>
          <p:cNvSpPr/>
          <p:nvPr/>
        </p:nvSpPr>
        <p:spPr>
          <a:xfrm>
            <a:off x="2468880" y="1664208"/>
            <a:ext cx="1783080" cy="3657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2</a:t>
            </a:r>
            <a:endParaRPr lang="en-US" sz="2000" dirty="0"/>
          </a:p>
        </p:txBody>
      </p:sp>
      <p:sp>
        <p:nvSpPr>
          <p:cNvPr id="10" name="Text 8"/>
          <p:cNvSpPr/>
          <p:nvPr/>
        </p:nvSpPr>
        <p:spPr>
          <a:xfrm>
            <a:off x="2542032" y="2057400"/>
            <a:ext cx="1636776" cy="777240"/>
          </a:xfrm>
          <a:prstGeom prst="rect">
            <a:avLst/>
          </a:prstGeom>
          <a:noFill/>
          <a:ln/>
        </p:spPr>
        <p:txBody>
          <a:bodyPr wrap="square" rtlCol="0" anchor="t"/>
          <a:lstStyle/>
          <a:p>
            <a:pPr marL="0" indent="0" algn="ctr">
              <a:buNone/>
            </a:pPr>
            <a:r>
              <a:rPr lang="en-US" sz="1150" b="1" dirty="0">
                <a:solidFill>
                  <a:srgbClr val="FFFFFF"/>
                </a:solidFill>
                <a:latin typeface="Calibri" pitchFamily="34" charset="0"/>
                <a:ea typeface="Calibri" pitchFamily="34" charset="-122"/>
                <a:cs typeface="Calibri" pitchFamily="34" charset="-120"/>
              </a:rPr>
              <a:t>Triangulation</a:t>
            </a:r>
            <a:endParaRPr lang="en-US" sz="1150" dirty="0"/>
          </a:p>
        </p:txBody>
      </p:sp>
      <p:sp>
        <p:nvSpPr>
          <p:cNvPr id="11" name="Shape 9"/>
          <p:cNvSpPr/>
          <p:nvPr/>
        </p:nvSpPr>
        <p:spPr>
          <a:xfrm>
            <a:off x="4389120" y="1554480"/>
            <a:ext cx="1783080" cy="1371600"/>
          </a:xfrm>
          <a:prstGeom prst="roundRect">
            <a:avLst>
              <a:gd name="adj" fmla="val 5333"/>
            </a:avLst>
          </a:prstGeom>
          <a:solidFill>
            <a:srgbClr val="1A4F8A"/>
          </a:solidFill>
          <a:ln/>
        </p:spPr>
        <p:txBody>
          <a:bodyPr/>
          <a:lstStyle/>
          <a:p>
            <a:endParaRPr lang="en-US"/>
          </a:p>
        </p:txBody>
      </p:sp>
      <p:sp>
        <p:nvSpPr>
          <p:cNvPr id="12" name="Text 10"/>
          <p:cNvSpPr/>
          <p:nvPr/>
        </p:nvSpPr>
        <p:spPr>
          <a:xfrm>
            <a:off x="4389120" y="1664208"/>
            <a:ext cx="1783080" cy="3657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3</a:t>
            </a:r>
            <a:endParaRPr lang="en-US" sz="2000" dirty="0"/>
          </a:p>
        </p:txBody>
      </p:sp>
      <p:sp>
        <p:nvSpPr>
          <p:cNvPr id="13" name="Text 11"/>
          <p:cNvSpPr/>
          <p:nvPr/>
        </p:nvSpPr>
        <p:spPr>
          <a:xfrm>
            <a:off x="4462272" y="2057400"/>
            <a:ext cx="1636776" cy="777240"/>
          </a:xfrm>
          <a:prstGeom prst="rect">
            <a:avLst/>
          </a:prstGeom>
          <a:noFill/>
          <a:ln/>
        </p:spPr>
        <p:txBody>
          <a:bodyPr wrap="square" rtlCol="0" anchor="t"/>
          <a:lstStyle/>
          <a:p>
            <a:pPr marL="0" indent="0" algn="ctr">
              <a:buNone/>
            </a:pPr>
            <a:r>
              <a:rPr lang="en-US" sz="1150" b="1" dirty="0">
                <a:solidFill>
                  <a:srgbClr val="FFFFFF"/>
                </a:solidFill>
                <a:latin typeface="Calibri" pitchFamily="34" charset="0"/>
                <a:ea typeface="Calibri" pitchFamily="34" charset="-122"/>
                <a:cs typeface="Calibri" pitchFamily="34" charset="-120"/>
              </a:rPr>
              <a:t>Offer</a:t>
            </a:r>
            <a:endParaRPr lang="en-US" sz="1150" dirty="0"/>
          </a:p>
          <a:p>
            <a:pPr marL="0" indent="0" algn="ctr">
              <a:buNone/>
            </a:pPr>
            <a:r>
              <a:rPr lang="en-US" sz="1150" b="1" dirty="0">
                <a:solidFill>
                  <a:srgbClr val="FFFFFF"/>
                </a:solidFill>
                <a:latin typeface="Calibri" pitchFamily="34" charset="0"/>
                <a:ea typeface="Calibri" pitchFamily="34" charset="-122"/>
                <a:cs typeface="Calibri" pitchFamily="34" charset="-120"/>
              </a:rPr>
              <a:t>Comparison</a:t>
            </a:r>
            <a:endParaRPr lang="en-US" sz="1150" dirty="0"/>
          </a:p>
        </p:txBody>
      </p:sp>
      <p:sp>
        <p:nvSpPr>
          <p:cNvPr id="14" name="Shape 12"/>
          <p:cNvSpPr/>
          <p:nvPr/>
        </p:nvSpPr>
        <p:spPr>
          <a:xfrm>
            <a:off x="6309360" y="1554480"/>
            <a:ext cx="1783080" cy="1371600"/>
          </a:xfrm>
          <a:prstGeom prst="roundRect">
            <a:avLst>
              <a:gd name="adj" fmla="val 5333"/>
            </a:avLst>
          </a:prstGeom>
          <a:solidFill>
            <a:srgbClr val="CC0000"/>
          </a:solidFill>
          <a:ln/>
        </p:spPr>
        <p:txBody>
          <a:bodyPr/>
          <a:lstStyle/>
          <a:p>
            <a:endParaRPr lang="en-US"/>
          </a:p>
        </p:txBody>
      </p:sp>
      <p:sp>
        <p:nvSpPr>
          <p:cNvPr id="15" name="Text 13"/>
          <p:cNvSpPr/>
          <p:nvPr/>
        </p:nvSpPr>
        <p:spPr>
          <a:xfrm>
            <a:off x="6309360" y="1664208"/>
            <a:ext cx="1783080" cy="3657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4</a:t>
            </a:r>
            <a:endParaRPr lang="en-US" sz="2000" dirty="0"/>
          </a:p>
        </p:txBody>
      </p:sp>
      <p:sp>
        <p:nvSpPr>
          <p:cNvPr id="16" name="Text 14"/>
          <p:cNvSpPr/>
          <p:nvPr/>
        </p:nvSpPr>
        <p:spPr>
          <a:xfrm>
            <a:off x="6382512" y="2057400"/>
            <a:ext cx="1636776" cy="777240"/>
          </a:xfrm>
          <a:prstGeom prst="rect">
            <a:avLst/>
          </a:prstGeom>
          <a:noFill/>
          <a:ln/>
        </p:spPr>
        <p:txBody>
          <a:bodyPr wrap="square" rtlCol="0" anchor="t"/>
          <a:lstStyle/>
          <a:p>
            <a:pPr marL="0" indent="0" algn="ctr">
              <a:buNone/>
            </a:pPr>
            <a:r>
              <a:rPr lang="en-US" sz="1150" b="1" dirty="0">
                <a:solidFill>
                  <a:srgbClr val="FFFFFF"/>
                </a:solidFill>
                <a:latin typeface="Calibri" pitchFamily="34" charset="0"/>
                <a:ea typeface="Calibri" pitchFamily="34" charset="-122"/>
                <a:cs typeface="Calibri" pitchFamily="34" charset="-120"/>
              </a:rPr>
              <a:t>AI</a:t>
            </a:r>
            <a:endParaRPr lang="en-US" sz="1150" dirty="0"/>
          </a:p>
          <a:p>
            <a:pPr marL="0" indent="0" algn="ctr">
              <a:buNone/>
            </a:pPr>
            <a:r>
              <a:rPr lang="en-US" sz="1150" b="1" dirty="0">
                <a:solidFill>
                  <a:srgbClr val="FFFFFF"/>
                </a:solidFill>
                <a:latin typeface="Calibri" pitchFamily="34" charset="0"/>
                <a:ea typeface="Calibri" pitchFamily="34" charset="-122"/>
                <a:cs typeface="Calibri" pitchFamily="34" charset="-120"/>
              </a:rPr>
              <a:t>Practice</a:t>
            </a:r>
            <a:endParaRPr lang="en-US" sz="1150" dirty="0"/>
          </a:p>
        </p:txBody>
      </p:sp>
      <p:sp>
        <p:nvSpPr>
          <p:cNvPr id="17" name="Shape 15"/>
          <p:cNvSpPr/>
          <p:nvPr/>
        </p:nvSpPr>
        <p:spPr>
          <a:xfrm>
            <a:off x="8229600" y="1554480"/>
            <a:ext cx="1783080" cy="1371600"/>
          </a:xfrm>
          <a:prstGeom prst="roundRect">
            <a:avLst>
              <a:gd name="adj" fmla="val 5333"/>
            </a:avLst>
          </a:prstGeom>
          <a:solidFill>
            <a:srgbClr val="1A4F8A"/>
          </a:solidFill>
          <a:ln/>
        </p:spPr>
        <p:txBody>
          <a:bodyPr/>
          <a:lstStyle/>
          <a:p>
            <a:endParaRPr lang="en-US"/>
          </a:p>
        </p:txBody>
      </p:sp>
      <p:sp>
        <p:nvSpPr>
          <p:cNvPr id="18" name="Text 16"/>
          <p:cNvSpPr/>
          <p:nvPr/>
        </p:nvSpPr>
        <p:spPr>
          <a:xfrm>
            <a:off x="8229600" y="1664208"/>
            <a:ext cx="1783080" cy="3657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5</a:t>
            </a:r>
            <a:endParaRPr lang="en-US" sz="2000" dirty="0"/>
          </a:p>
        </p:txBody>
      </p:sp>
      <p:sp>
        <p:nvSpPr>
          <p:cNvPr id="19" name="Text 17"/>
          <p:cNvSpPr/>
          <p:nvPr/>
        </p:nvSpPr>
        <p:spPr>
          <a:xfrm>
            <a:off x="8302752" y="2057400"/>
            <a:ext cx="1636776" cy="777240"/>
          </a:xfrm>
          <a:prstGeom prst="rect">
            <a:avLst/>
          </a:prstGeom>
          <a:noFill/>
          <a:ln/>
        </p:spPr>
        <p:txBody>
          <a:bodyPr wrap="square" rtlCol="0" anchor="t"/>
          <a:lstStyle/>
          <a:p>
            <a:pPr marL="0" indent="0" algn="ctr">
              <a:buNone/>
            </a:pPr>
            <a:r>
              <a:rPr lang="en-US" sz="1150" b="1" dirty="0">
                <a:solidFill>
                  <a:srgbClr val="FFFFFF"/>
                </a:solidFill>
                <a:latin typeface="Calibri" pitchFamily="34" charset="0"/>
                <a:ea typeface="Calibri" pitchFamily="34" charset="-122"/>
                <a:cs typeface="Calibri" pitchFamily="34" charset="-120"/>
              </a:rPr>
              <a:t>Rubric</a:t>
            </a:r>
            <a:endParaRPr lang="en-US" sz="1150" dirty="0"/>
          </a:p>
        </p:txBody>
      </p:sp>
      <p:sp>
        <p:nvSpPr>
          <p:cNvPr id="20" name="Shape 18"/>
          <p:cNvSpPr/>
          <p:nvPr/>
        </p:nvSpPr>
        <p:spPr>
          <a:xfrm>
            <a:off x="10149840" y="1554480"/>
            <a:ext cx="1783080" cy="1371600"/>
          </a:xfrm>
          <a:prstGeom prst="roundRect">
            <a:avLst>
              <a:gd name="adj" fmla="val 5333"/>
            </a:avLst>
          </a:prstGeom>
          <a:solidFill>
            <a:srgbClr val="CC0000"/>
          </a:solidFill>
          <a:ln/>
        </p:spPr>
        <p:txBody>
          <a:bodyPr/>
          <a:lstStyle/>
          <a:p>
            <a:endParaRPr lang="en-US"/>
          </a:p>
        </p:txBody>
      </p:sp>
      <p:sp>
        <p:nvSpPr>
          <p:cNvPr id="21" name="Text 19"/>
          <p:cNvSpPr/>
          <p:nvPr/>
        </p:nvSpPr>
        <p:spPr>
          <a:xfrm>
            <a:off x="10149840" y="1664208"/>
            <a:ext cx="1783080" cy="365760"/>
          </a:xfrm>
          <a:prstGeom prst="rect">
            <a:avLst/>
          </a:prstGeom>
          <a:noFill/>
          <a:ln/>
        </p:spPr>
        <p:txBody>
          <a:bodyPr wrap="square" rtlCol="0" anchor="ctr"/>
          <a:lstStyle/>
          <a:p>
            <a:pPr marL="0" indent="0" algn="ctr">
              <a:buNone/>
            </a:pPr>
            <a:r>
              <a:rPr lang="en-US" sz="2000" b="1" dirty="0">
                <a:solidFill>
                  <a:srgbClr val="FFFFFF"/>
                </a:solidFill>
                <a:latin typeface="Cambria" pitchFamily="34" charset="0"/>
                <a:ea typeface="Cambria" pitchFamily="34" charset="-122"/>
                <a:cs typeface="Cambria" pitchFamily="34" charset="-120"/>
              </a:rPr>
              <a:t>6</a:t>
            </a:r>
            <a:endParaRPr lang="en-US" sz="2000" dirty="0"/>
          </a:p>
        </p:txBody>
      </p:sp>
      <p:sp>
        <p:nvSpPr>
          <p:cNvPr id="22" name="Text 20"/>
          <p:cNvSpPr/>
          <p:nvPr/>
        </p:nvSpPr>
        <p:spPr>
          <a:xfrm>
            <a:off x="10222992" y="2057400"/>
            <a:ext cx="1636776" cy="777240"/>
          </a:xfrm>
          <a:prstGeom prst="rect">
            <a:avLst/>
          </a:prstGeom>
          <a:noFill/>
          <a:ln/>
        </p:spPr>
        <p:txBody>
          <a:bodyPr wrap="square" rtlCol="0" anchor="t"/>
          <a:lstStyle/>
          <a:p>
            <a:pPr marL="0" indent="0" algn="ctr">
              <a:buNone/>
            </a:pPr>
            <a:r>
              <a:rPr lang="en-US" sz="1150" b="1" dirty="0">
                <a:solidFill>
                  <a:srgbClr val="FFFFFF"/>
                </a:solidFill>
                <a:latin typeface="Calibri" pitchFamily="34" charset="0"/>
                <a:ea typeface="Calibri" pitchFamily="34" charset="-122"/>
                <a:cs typeface="Calibri" pitchFamily="34" charset="-120"/>
              </a:rPr>
              <a:t>Tracker</a:t>
            </a:r>
            <a:endParaRPr lang="en-US" sz="1150" dirty="0"/>
          </a:p>
        </p:txBody>
      </p:sp>
      <p:sp>
        <p:nvSpPr>
          <p:cNvPr id="23" name="Text 21"/>
          <p:cNvSpPr/>
          <p:nvPr/>
        </p:nvSpPr>
        <p:spPr>
          <a:xfrm>
            <a:off x="548640" y="3200400"/>
            <a:ext cx="11064240" cy="731520"/>
          </a:xfrm>
          <a:prstGeom prst="rect">
            <a:avLst/>
          </a:prstGeom>
          <a:noFill/>
          <a:ln/>
        </p:spPr>
        <p:txBody>
          <a:bodyPr wrap="square" rtlCol="0" anchor="t"/>
          <a:lstStyle/>
          <a:p>
            <a:pPr marL="0" indent="0">
              <a:buNone/>
            </a:pPr>
            <a:r>
              <a:rPr lang="en-US" sz="1400" dirty="0">
                <a:solidFill>
                  <a:srgbClr val="3D3D3D"/>
                </a:solidFill>
                <a:latin typeface="Calibri" pitchFamily="34" charset="0"/>
                <a:ea typeface="Calibri" pitchFamily="34" charset="-122"/>
                <a:cs typeface="Calibri" pitchFamily="34" charset="-120"/>
              </a:rPr>
              <a:t>Weighted sources build a defensible target → you compare a real offer against your counter, risk-adjusted → you practice the actual conversation (cold, before AI coaching), then score and track your growth.</a:t>
            </a:r>
            <a:endParaRPr lang="en-US" sz="1400" dirty="0"/>
          </a:p>
        </p:txBody>
      </p:sp>
      <p:sp>
        <p:nvSpPr>
          <p:cNvPr id="24" name="Shape 22"/>
          <p:cNvSpPr/>
          <p:nvPr/>
        </p:nvSpPr>
        <p:spPr>
          <a:xfrm>
            <a:off x="548640" y="4434840"/>
            <a:ext cx="11064240" cy="1188720"/>
          </a:xfrm>
          <a:prstGeom prst="roundRect">
            <a:avLst>
              <a:gd name="adj" fmla="val 6154"/>
            </a:avLst>
          </a:prstGeom>
          <a:solidFill>
            <a:srgbClr val="F7F6F4"/>
          </a:solidFill>
          <a:ln/>
        </p:spPr>
        <p:txBody>
          <a:bodyPr/>
          <a:lstStyle/>
          <a:p>
            <a:endParaRPr lang="en-US"/>
          </a:p>
        </p:txBody>
      </p:sp>
      <p:sp>
        <p:nvSpPr>
          <p:cNvPr id="25" name="Text 23"/>
          <p:cNvSpPr/>
          <p:nvPr/>
        </p:nvSpPr>
        <p:spPr>
          <a:xfrm>
            <a:off x="822960" y="4572000"/>
            <a:ext cx="10424160" cy="320040"/>
          </a:xfrm>
          <a:prstGeom prst="rect">
            <a:avLst/>
          </a:prstGeom>
          <a:noFill/>
          <a:ln/>
        </p:spPr>
        <p:txBody>
          <a:bodyPr wrap="square" rtlCol="0" anchor="ctr"/>
          <a:lstStyle/>
          <a:p>
            <a:pPr marL="0" indent="0">
              <a:buNone/>
            </a:pPr>
            <a:r>
              <a:rPr lang="en-US" sz="1300" b="1" dirty="0">
                <a:solidFill>
                  <a:srgbClr val="1A4F8A"/>
                </a:solidFill>
                <a:latin typeface="Calibri" pitchFamily="34" charset="0"/>
                <a:ea typeface="Calibri" pitchFamily="34" charset="-122"/>
                <a:cs typeface="Calibri" pitchFamily="34" charset="-120"/>
              </a:rPr>
              <a:t>Why practice cold first?</a:t>
            </a:r>
            <a:endParaRPr lang="en-US" sz="1300" dirty="0"/>
          </a:p>
        </p:txBody>
      </p:sp>
      <p:sp>
        <p:nvSpPr>
          <p:cNvPr id="26" name="Text 24"/>
          <p:cNvSpPr/>
          <p:nvPr/>
        </p:nvSpPr>
        <p:spPr>
          <a:xfrm>
            <a:off x="822960" y="4892040"/>
            <a:ext cx="10424160" cy="640080"/>
          </a:xfrm>
          <a:prstGeom prst="rect">
            <a:avLst/>
          </a:prstGeom>
          <a:noFill/>
          <a:ln/>
        </p:spPr>
        <p:txBody>
          <a:bodyPr wrap="square" rtlCol="0" anchor="ctr"/>
          <a:lstStyle/>
          <a:p>
            <a:pPr marL="0" indent="0">
              <a:buNone/>
            </a:pPr>
            <a:r>
              <a:rPr lang="en-US" sz="1300" i="1" dirty="0">
                <a:solidFill>
                  <a:srgbClr val="3D3D3D"/>
                </a:solidFill>
                <a:latin typeface="Calibri" pitchFamily="34" charset="0"/>
                <a:ea typeface="Calibri" pitchFamily="34" charset="-122"/>
                <a:cs typeface="Calibri" pitchFamily="34" charset="-120"/>
              </a:rPr>
              <a:t>Attempt your response before seeing AI coaching: that's what makes the improvement after feedback real, not rehearsed.</a:t>
            </a:r>
            <a:endParaRPr lang="en-US" sz="1300" dirty="0"/>
          </a:p>
        </p:txBody>
      </p:sp>
      <p:sp>
        <p:nvSpPr>
          <p:cNvPr id="27" name="Text 25"/>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6B6B6B"/>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28" name="Text 26"/>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6B6B6B"/>
                </a:solidFill>
                <a:latin typeface="Calibri" pitchFamily="34" charset="0"/>
                <a:ea typeface="Calibri" pitchFamily="34" charset="-122"/>
                <a:cs typeface="Calibri" pitchFamily="34" charset="-120"/>
              </a:rPr>
              <a:t>Comp Lifecycle Toolkit</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02920" cy="502920"/>
          </a:xfrm>
          <a:prstGeom prst="ellipse">
            <a:avLst/>
          </a:prstGeom>
          <a:solidFill>
            <a:srgbClr val="CC0000"/>
          </a:solidFill>
          <a:ln/>
        </p:spPr>
        <p:txBody>
          <a:bodyPr/>
          <a:lstStyle/>
          <a:p>
            <a:endParaRPr lang="en-US"/>
          </a:p>
        </p:txBody>
      </p:sp>
      <p:sp>
        <p:nvSpPr>
          <p:cNvPr id="3" name="Text 1"/>
          <p:cNvSpPr/>
          <p:nvPr/>
        </p:nvSpPr>
        <p:spPr>
          <a:xfrm>
            <a:off x="548640" y="502920"/>
            <a:ext cx="502920" cy="502920"/>
          </a:xfrm>
          <a:prstGeom prst="rect">
            <a:avLst/>
          </a:prstGeom>
          <a:noFill/>
          <a:ln/>
        </p:spPr>
        <p:txBody>
          <a:bodyPr wrap="square" lIns="0" tIns="0" rIns="0" bIns="0" rtlCol="0" anchor="ctr"/>
          <a:lstStyle/>
          <a:p>
            <a:pPr marL="0" indent="0" algn="ctr">
              <a:buNone/>
            </a:pPr>
            <a:r>
              <a:rPr lang="en-US" sz="1800" b="1" dirty="0">
                <a:solidFill>
                  <a:srgbClr val="FFFFFF"/>
                </a:solidFill>
                <a:latin typeface="Cambria" pitchFamily="34" charset="0"/>
                <a:ea typeface="Cambria" pitchFamily="34" charset="-122"/>
                <a:cs typeface="Cambria" pitchFamily="34" charset="-120"/>
              </a:rPr>
              <a:t>3</a:t>
            </a:r>
            <a:endParaRPr lang="en-US" sz="1800" dirty="0"/>
          </a:p>
        </p:txBody>
      </p:sp>
      <p:sp>
        <p:nvSpPr>
          <p:cNvPr id="4" name="Text 2"/>
          <p:cNvSpPr/>
          <p:nvPr/>
        </p:nvSpPr>
        <p:spPr>
          <a:xfrm>
            <a:off x="1234440" y="457200"/>
            <a:ext cx="10058400" cy="502920"/>
          </a:xfrm>
          <a:prstGeom prst="rect">
            <a:avLst/>
          </a:prstGeom>
          <a:noFill/>
          <a:ln/>
        </p:spPr>
        <p:txBody>
          <a:bodyPr wrap="square" rtlCol="0" anchor="ctr"/>
          <a:lstStyle/>
          <a:p>
            <a:pPr marL="0" indent="0">
              <a:buNone/>
            </a:pPr>
            <a:r>
              <a:rPr lang="en-US" sz="2200" b="1" dirty="0">
                <a:solidFill>
                  <a:srgbClr val="1A1A1A"/>
                </a:solidFill>
                <a:latin typeface="Cambria" pitchFamily="34" charset="0"/>
                <a:ea typeface="Cambria" pitchFamily="34" charset="-122"/>
                <a:cs typeface="Cambria" pitchFamily="34" charset="-120"/>
              </a:rPr>
              <a:t>Step 3 - Offer: Offer Compensation Planner</a:t>
            </a:r>
            <a:endParaRPr lang="en-US" sz="2200" dirty="0"/>
          </a:p>
        </p:txBody>
      </p:sp>
      <p:sp>
        <p:nvSpPr>
          <p:cNvPr id="5" name="Text 3"/>
          <p:cNvSpPr/>
          <p:nvPr/>
        </p:nvSpPr>
        <p:spPr>
          <a:xfrm>
            <a:off x="548640" y="1143000"/>
            <a:ext cx="10972800" cy="457200"/>
          </a:xfrm>
          <a:prstGeom prst="rect">
            <a:avLst/>
          </a:prstGeom>
          <a:noFill/>
          <a:ln/>
        </p:spPr>
        <p:txBody>
          <a:bodyPr wrap="square" rtlCol="0" anchor="ctr"/>
          <a:lstStyle/>
          <a:p>
            <a:pPr marL="0" indent="0">
              <a:buNone/>
            </a:pPr>
            <a:r>
              <a:rPr lang="en-US" sz="1350" i="1" dirty="0">
                <a:solidFill>
                  <a:srgbClr val="6B6B6B"/>
                </a:solidFill>
                <a:latin typeface="Calibri" pitchFamily="34" charset="0"/>
                <a:ea typeface="Calibri" pitchFamily="34" charset="-122"/>
                <a:cs typeface="Calibri" pitchFamily="34" charset="-120"/>
              </a:rPr>
              <a:t>Cash, benefits, and equity, kept separate on purpose, so a contingent number is never mistaken for spendable cash.</a:t>
            </a:r>
            <a:endParaRPr lang="en-US" sz="1350" dirty="0"/>
          </a:p>
        </p:txBody>
      </p:sp>
      <p:sp>
        <p:nvSpPr>
          <p:cNvPr id="6" name="Shape 4"/>
          <p:cNvSpPr/>
          <p:nvPr/>
        </p:nvSpPr>
        <p:spPr>
          <a:xfrm>
            <a:off x="548640" y="1828800"/>
            <a:ext cx="5349240" cy="3931920"/>
          </a:xfrm>
          <a:prstGeom prst="roundRect">
            <a:avLst>
              <a:gd name="adj" fmla="val 1860"/>
            </a:avLst>
          </a:prstGeom>
          <a:solidFill>
            <a:srgbClr val="F7F6F4"/>
          </a:solidFill>
          <a:ln/>
        </p:spPr>
        <p:txBody>
          <a:bodyPr/>
          <a:lstStyle/>
          <a:p>
            <a:endParaRPr lang="en-US"/>
          </a:p>
        </p:txBody>
      </p:sp>
      <p:sp>
        <p:nvSpPr>
          <p:cNvPr id="7" name="Text 5"/>
          <p:cNvSpPr/>
          <p:nvPr/>
        </p:nvSpPr>
        <p:spPr>
          <a:xfrm>
            <a:off x="822960" y="2011680"/>
            <a:ext cx="4800600" cy="365760"/>
          </a:xfrm>
          <a:prstGeom prst="rect">
            <a:avLst/>
          </a:prstGeom>
          <a:noFill/>
          <a:ln/>
        </p:spPr>
        <p:txBody>
          <a:bodyPr wrap="square" rtlCol="0" anchor="ctr"/>
          <a:lstStyle/>
          <a:p>
            <a:pPr marL="0" indent="0">
              <a:buNone/>
            </a:pPr>
            <a:r>
              <a:rPr lang="en-US" sz="1300" b="1" kern="0" spc="50" dirty="0">
                <a:solidFill>
                  <a:srgbClr val="1A4F8A"/>
                </a:solidFill>
                <a:latin typeface="Calibri" pitchFamily="34" charset="0"/>
                <a:ea typeface="Calibri" pitchFamily="34" charset="-122"/>
                <a:cs typeface="Calibri" pitchFamily="34" charset="-120"/>
              </a:rPr>
              <a:t>STARTUP MODE</a:t>
            </a:r>
            <a:endParaRPr lang="en-US" sz="1300" dirty="0"/>
          </a:p>
        </p:txBody>
      </p:sp>
      <p:sp>
        <p:nvSpPr>
          <p:cNvPr id="8" name="Text 6"/>
          <p:cNvSpPr/>
          <p:nvPr/>
        </p:nvSpPr>
        <p:spPr>
          <a:xfrm>
            <a:off x="822960" y="2514600"/>
            <a:ext cx="4800600" cy="685800"/>
          </a:xfrm>
          <a:prstGeom prst="rect">
            <a:avLst/>
          </a:prstGeom>
          <a:noFill/>
          <a:ln/>
        </p:spPr>
        <p:txBody>
          <a:bodyPr wrap="square" rtlCol="0" anchor="ctr"/>
          <a:lstStyle/>
          <a:p>
            <a:pPr marL="0" indent="0">
              <a:buNone/>
            </a:pPr>
            <a:r>
              <a:rPr lang="en-US" sz="1250" dirty="0">
                <a:solidFill>
                  <a:srgbClr val="3D3D3D"/>
                </a:solidFill>
                <a:latin typeface="Calibri" pitchFamily="34" charset="0"/>
                <a:ea typeface="Calibri" pitchFamily="34" charset="-122"/>
                <a:cs typeface="Calibri" pitchFamily="34" charset="-120"/>
              </a:rPr>
              <a:t>• KPI-weighted performance bonus</a:t>
            </a:r>
            <a:endParaRPr lang="en-US" sz="1250" dirty="0"/>
          </a:p>
        </p:txBody>
      </p:sp>
      <p:sp>
        <p:nvSpPr>
          <p:cNvPr id="9" name="Text 7"/>
          <p:cNvSpPr/>
          <p:nvPr/>
        </p:nvSpPr>
        <p:spPr>
          <a:xfrm>
            <a:off x="822960" y="3264408"/>
            <a:ext cx="4800600" cy="685800"/>
          </a:xfrm>
          <a:prstGeom prst="rect">
            <a:avLst/>
          </a:prstGeom>
          <a:noFill/>
          <a:ln/>
        </p:spPr>
        <p:txBody>
          <a:bodyPr wrap="square" rtlCol="0" anchor="ctr"/>
          <a:lstStyle/>
          <a:p>
            <a:pPr marL="0" indent="0">
              <a:buNone/>
            </a:pPr>
            <a:r>
              <a:rPr lang="en-US" sz="1250" dirty="0">
                <a:solidFill>
                  <a:srgbClr val="3D3D3D"/>
                </a:solidFill>
                <a:latin typeface="Calibri" pitchFamily="34" charset="0"/>
                <a:ea typeface="Calibri" pitchFamily="34" charset="-122"/>
                <a:cs typeface="Calibri" pitchFamily="34" charset="-120"/>
              </a:rPr>
              <a:t>• Phantom equity / SARs: shown as a range, not one number</a:t>
            </a:r>
            <a:endParaRPr lang="en-US" sz="1250" dirty="0"/>
          </a:p>
        </p:txBody>
      </p:sp>
      <p:sp>
        <p:nvSpPr>
          <p:cNvPr id="10" name="Text 8"/>
          <p:cNvSpPr/>
          <p:nvPr/>
        </p:nvSpPr>
        <p:spPr>
          <a:xfrm>
            <a:off x="822960" y="4014216"/>
            <a:ext cx="4800600" cy="685800"/>
          </a:xfrm>
          <a:prstGeom prst="rect">
            <a:avLst/>
          </a:prstGeom>
          <a:noFill/>
          <a:ln/>
        </p:spPr>
        <p:txBody>
          <a:bodyPr wrap="square" rtlCol="0" anchor="ctr"/>
          <a:lstStyle/>
          <a:p>
            <a:pPr marL="0" indent="0">
              <a:buNone/>
            </a:pPr>
            <a:r>
              <a:rPr lang="en-US" sz="1250" dirty="0">
                <a:solidFill>
                  <a:srgbClr val="3D3D3D"/>
                </a:solidFill>
                <a:latin typeface="Calibri" pitchFamily="34" charset="0"/>
                <a:ea typeface="Calibri" pitchFamily="34" charset="-122"/>
                <a:cs typeface="Calibri" pitchFamily="34" charset="-120"/>
              </a:rPr>
              <a:t>• QSEHRA health allowance &amp; stipends</a:t>
            </a:r>
            <a:endParaRPr lang="en-US" sz="1250" dirty="0"/>
          </a:p>
        </p:txBody>
      </p:sp>
      <p:sp>
        <p:nvSpPr>
          <p:cNvPr id="11" name="Text 9"/>
          <p:cNvSpPr/>
          <p:nvPr/>
        </p:nvSpPr>
        <p:spPr>
          <a:xfrm>
            <a:off x="822960" y="4764024"/>
            <a:ext cx="4800600" cy="685800"/>
          </a:xfrm>
          <a:prstGeom prst="rect">
            <a:avLst/>
          </a:prstGeom>
          <a:noFill/>
          <a:ln/>
        </p:spPr>
        <p:txBody>
          <a:bodyPr wrap="square" rtlCol="0" anchor="ctr"/>
          <a:lstStyle/>
          <a:p>
            <a:pPr marL="0" indent="0">
              <a:buNone/>
            </a:pPr>
            <a:r>
              <a:rPr lang="en-US" sz="1250" dirty="0">
                <a:solidFill>
                  <a:srgbClr val="3D3D3D"/>
                </a:solidFill>
                <a:latin typeface="Calibri" pitchFamily="34" charset="0"/>
                <a:ea typeface="Calibri" pitchFamily="34" charset="-122"/>
                <a:cs typeface="Calibri" pitchFamily="34" charset="-120"/>
              </a:rPr>
              <a:t>• Vesting retention + cash clawback schedules</a:t>
            </a:r>
            <a:endParaRPr lang="en-US" sz="1250" dirty="0"/>
          </a:p>
        </p:txBody>
      </p:sp>
      <p:sp>
        <p:nvSpPr>
          <p:cNvPr id="12" name="Shape 10"/>
          <p:cNvSpPr/>
          <p:nvPr/>
        </p:nvSpPr>
        <p:spPr>
          <a:xfrm>
            <a:off x="6263640" y="1828800"/>
            <a:ext cx="5349240" cy="3931920"/>
          </a:xfrm>
          <a:prstGeom prst="roundRect">
            <a:avLst>
              <a:gd name="adj" fmla="val 1860"/>
            </a:avLst>
          </a:prstGeom>
          <a:solidFill>
            <a:srgbClr val="1A1A1A"/>
          </a:solidFill>
          <a:ln/>
        </p:spPr>
        <p:txBody>
          <a:bodyPr/>
          <a:lstStyle/>
          <a:p>
            <a:endParaRPr lang="en-US"/>
          </a:p>
        </p:txBody>
      </p:sp>
      <p:sp>
        <p:nvSpPr>
          <p:cNvPr id="13" name="Text 11"/>
          <p:cNvSpPr/>
          <p:nvPr/>
        </p:nvSpPr>
        <p:spPr>
          <a:xfrm>
            <a:off x="6537960" y="2011680"/>
            <a:ext cx="4800600" cy="365760"/>
          </a:xfrm>
          <a:prstGeom prst="rect">
            <a:avLst/>
          </a:prstGeom>
          <a:noFill/>
          <a:ln/>
        </p:spPr>
        <p:txBody>
          <a:bodyPr wrap="square" rtlCol="0" anchor="ctr"/>
          <a:lstStyle/>
          <a:p>
            <a:pPr marL="0" indent="0">
              <a:buNone/>
            </a:pPr>
            <a:r>
              <a:rPr lang="en-US" sz="1300" b="1" kern="0" spc="50" dirty="0">
                <a:solidFill>
                  <a:srgbClr val="E8A0A0"/>
                </a:solidFill>
                <a:latin typeface="Calibri" pitchFamily="34" charset="0"/>
                <a:ea typeface="Calibri" pitchFamily="34" charset="-122"/>
                <a:cs typeface="Calibri" pitchFamily="34" charset="-120"/>
              </a:rPr>
              <a:t>CORPORATE MODE</a:t>
            </a:r>
            <a:endParaRPr lang="en-US" sz="1300" dirty="0"/>
          </a:p>
        </p:txBody>
      </p:sp>
      <p:sp>
        <p:nvSpPr>
          <p:cNvPr id="14" name="Text 12"/>
          <p:cNvSpPr/>
          <p:nvPr/>
        </p:nvSpPr>
        <p:spPr>
          <a:xfrm>
            <a:off x="6537960" y="2514600"/>
            <a:ext cx="4800600" cy="685800"/>
          </a:xfrm>
          <a:prstGeom prst="rect">
            <a:avLst/>
          </a:prstGeom>
          <a:noFill/>
          <a:ln/>
        </p:spPr>
        <p:txBody>
          <a:bodyPr wrap="square" rtlCol="0" anchor="ctr"/>
          <a:lstStyle/>
          <a:p>
            <a:pPr marL="0" indent="0">
              <a:buNone/>
            </a:pPr>
            <a:r>
              <a:rPr lang="en-US" sz="1250" dirty="0">
                <a:solidFill>
                  <a:srgbClr val="E8E8E8"/>
                </a:solidFill>
                <a:latin typeface="Calibri" pitchFamily="34" charset="0"/>
                <a:ea typeface="Calibri" pitchFamily="34" charset="-122"/>
                <a:cs typeface="Calibri" pitchFamily="34" charset="-120"/>
              </a:rPr>
              <a:t>• Base + escalator, target bonus, signing bonus</a:t>
            </a:r>
            <a:endParaRPr lang="en-US" sz="1250" dirty="0"/>
          </a:p>
        </p:txBody>
      </p:sp>
      <p:sp>
        <p:nvSpPr>
          <p:cNvPr id="15" name="Text 13"/>
          <p:cNvSpPr/>
          <p:nvPr/>
        </p:nvSpPr>
        <p:spPr>
          <a:xfrm>
            <a:off x="6537960" y="3264408"/>
            <a:ext cx="4800600" cy="685800"/>
          </a:xfrm>
          <a:prstGeom prst="rect">
            <a:avLst/>
          </a:prstGeom>
          <a:noFill/>
          <a:ln/>
        </p:spPr>
        <p:txBody>
          <a:bodyPr wrap="square" rtlCol="0" anchor="ctr"/>
          <a:lstStyle/>
          <a:p>
            <a:pPr marL="0" indent="0">
              <a:buNone/>
            </a:pPr>
            <a:r>
              <a:rPr lang="en-US" sz="1250" dirty="0">
                <a:solidFill>
                  <a:srgbClr val="E8E8E8"/>
                </a:solidFill>
                <a:latin typeface="Calibri" pitchFamily="34" charset="0"/>
                <a:ea typeface="Calibri" pitchFamily="34" charset="-122"/>
                <a:cs typeface="Calibri" pitchFamily="34" charset="-120"/>
              </a:rPr>
              <a:t>• RSU grant + vesting, plus stacked refresh grants</a:t>
            </a:r>
            <a:endParaRPr lang="en-US" sz="1250" dirty="0"/>
          </a:p>
        </p:txBody>
      </p:sp>
      <p:sp>
        <p:nvSpPr>
          <p:cNvPr id="16" name="Text 14"/>
          <p:cNvSpPr/>
          <p:nvPr/>
        </p:nvSpPr>
        <p:spPr>
          <a:xfrm>
            <a:off x="6537960" y="4014216"/>
            <a:ext cx="4800600" cy="685800"/>
          </a:xfrm>
          <a:prstGeom prst="rect">
            <a:avLst/>
          </a:prstGeom>
          <a:noFill/>
          <a:ln/>
        </p:spPr>
        <p:txBody>
          <a:bodyPr wrap="square" rtlCol="0" anchor="ctr"/>
          <a:lstStyle/>
          <a:p>
            <a:pPr marL="0" indent="0">
              <a:buNone/>
            </a:pPr>
            <a:r>
              <a:rPr lang="en-US" sz="1250" dirty="0">
                <a:solidFill>
                  <a:srgbClr val="E8E8E8"/>
                </a:solidFill>
                <a:latin typeface="Calibri" pitchFamily="34" charset="0"/>
                <a:ea typeface="Calibri" pitchFamily="34" charset="-122"/>
                <a:cs typeface="Calibri" pitchFamily="34" charset="-120"/>
              </a:rPr>
              <a:t>• 401(k) match &amp; named benefits</a:t>
            </a:r>
            <a:endParaRPr lang="en-US" sz="1250" dirty="0"/>
          </a:p>
        </p:txBody>
      </p:sp>
      <p:sp>
        <p:nvSpPr>
          <p:cNvPr id="17" name="Text 15"/>
          <p:cNvSpPr/>
          <p:nvPr/>
        </p:nvSpPr>
        <p:spPr>
          <a:xfrm>
            <a:off x="6537960" y="4764024"/>
            <a:ext cx="4800600" cy="685800"/>
          </a:xfrm>
          <a:prstGeom prst="rect">
            <a:avLst/>
          </a:prstGeom>
          <a:noFill/>
          <a:ln/>
        </p:spPr>
        <p:txBody>
          <a:bodyPr wrap="square" rtlCol="0" anchor="ctr"/>
          <a:lstStyle/>
          <a:p>
            <a:pPr marL="0" indent="0">
              <a:buNone/>
            </a:pPr>
            <a:r>
              <a:rPr lang="en-US" sz="1250" dirty="0">
                <a:solidFill>
                  <a:srgbClr val="E8E8E8"/>
                </a:solidFill>
                <a:latin typeface="Calibri" pitchFamily="34" charset="0"/>
                <a:ea typeface="Calibri" pitchFamily="34" charset="-122"/>
                <a:cs typeface="Calibri" pitchFamily="34" charset="-120"/>
              </a:rPr>
              <a:t>• Counter-offer: independent vesting, clawback, tax</a:t>
            </a:r>
            <a:endParaRPr lang="en-US" sz="1250" dirty="0"/>
          </a:p>
        </p:txBody>
      </p:sp>
      <p:sp>
        <p:nvSpPr>
          <p:cNvPr id="18" name="Text 16"/>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6B6B6B"/>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19" name="Text 17"/>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6B6B6B"/>
                </a:solidFill>
                <a:latin typeface="Calibri" pitchFamily="34" charset="0"/>
                <a:ea typeface="Calibri" pitchFamily="34" charset="-122"/>
                <a:cs typeface="Calibri" pitchFamily="34" charset="-120"/>
              </a:rPr>
              <a:t>Comp Lifecycle Toolkit</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274320"/>
          </a:xfrm>
          <a:prstGeom prst="rect">
            <a:avLst/>
          </a:prstGeom>
          <a:noFill/>
          <a:ln/>
        </p:spPr>
        <p:txBody>
          <a:bodyPr wrap="square" rtlCol="0" anchor="ctr"/>
          <a:lstStyle/>
          <a:p>
            <a:pPr marL="0" indent="0" algn="l">
              <a:buNone/>
            </a:pPr>
            <a:r>
              <a:rPr lang="en-US" sz="1100" b="1" kern="0" spc="100" dirty="0">
                <a:solidFill>
                  <a:srgbClr val="CC0000"/>
                </a:solidFill>
                <a:latin typeface="Calibri" pitchFamily="34" charset="0"/>
                <a:ea typeface="Calibri" pitchFamily="34" charset="-122"/>
                <a:cs typeface="Calibri" pitchFamily="34" charset="-120"/>
              </a:rPr>
              <a:t>HOW THEY CONNECT</a:t>
            </a:r>
            <a:endParaRPr lang="en-US" sz="1100" dirty="0"/>
          </a:p>
        </p:txBody>
      </p:sp>
      <p:sp>
        <p:nvSpPr>
          <p:cNvPr id="3" name="Text 1"/>
          <p:cNvSpPr/>
          <p:nvPr/>
        </p:nvSpPr>
        <p:spPr>
          <a:xfrm>
            <a:off x="548640" y="685800"/>
            <a:ext cx="9144000" cy="548640"/>
          </a:xfrm>
          <a:prstGeom prst="rect">
            <a:avLst/>
          </a:prstGeom>
          <a:noFill/>
          <a:ln/>
        </p:spPr>
        <p:txBody>
          <a:bodyPr wrap="square" rtlCol="0" anchor="ctr"/>
          <a:lstStyle/>
          <a:p>
            <a:pPr marL="0" indent="0">
              <a:buNone/>
            </a:pPr>
            <a:r>
              <a:rPr lang="en-US" sz="2800" b="1" dirty="0">
                <a:solidFill>
                  <a:srgbClr val="1A1A1A"/>
                </a:solidFill>
                <a:latin typeface="Cambria" pitchFamily="34" charset="0"/>
                <a:ea typeface="Cambria" pitchFamily="34" charset="-122"/>
                <a:cs typeface="Cambria" pitchFamily="34" charset="-120"/>
              </a:rPr>
              <a:t>One path, not three restarts</a:t>
            </a:r>
            <a:endParaRPr lang="en-US" sz="2800" dirty="0"/>
          </a:p>
        </p:txBody>
      </p:sp>
      <p:sp>
        <p:nvSpPr>
          <p:cNvPr id="4" name="Shape 2"/>
          <p:cNvSpPr/>
          <p:nvPr/>
        </p:nvSpPr>
        <p:spPr>
          <a:xfrm>
            <a:off x="822960" y="2103120"/>
            <a:ext cx="1188720" cy="1188720"/>
          </a:xfrm>
          <a:prstGeom prst="ellipse">
            <a:avLst/>
          </a:prstGeom>
          <a:solidFill>
            <a:srgbClr val="CC0000"/>
          </a:solidFill>
          <a:ln/>
        </p:spPr>
        <p:txBody>
          <a:bodyPr/>
          <a:lstStyle/>
          <a:p>
            <a:endParaRPr lang="en-US"/>
          </a:p>
        </p:txBody>
      </p:sp>
      <p:sp>
        <p:nvSpPr>
          <p:cNvPr id="5" name="Text 3"/>
          <p:cNvSpPr/>
          <p:nvPr/>
        </p:nvSpPr>
        <p:spPr>
          <a:xfrm>
            <a:off x="822960" y="2103120"/>
            <a:ext cx="1188720" cy="118872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1</a:t>
            </a:r>
            <a:endParaRPr lang="en-US" sz="2400" dirty="0"/>
          </a:p>
        </p:txBody>
      </p:sp>
      <p:sp>
        <p:nvSpPr>
          <p:cNvPr id="6" name="Text 4"/>
          <p:cNvSpPr/>
          <p:nvPr/>
        </p:nvSpPr>
        <p:spPr>
          <a:xfrm>
            <a:off x="822960" y="1830977"/>
            <a:ext cx="1188720" cy="11887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ID</a:t>
            </a:r>
            <a:endParaRPr lang="en-US" sz="1400" dirty="0"/>
          </a:p>
        </p:txBody>
      </p:sp>
      <p:sp>
        <p:nvSpPr>
          <p:cNvPr id="7" name="Shape 5"/>
          <p:cNvSpPr/>
          <p:nvPr/>
        </p:nvSpPr>
        <p:spPr>
          <a:xfrm>
            <a:off x="4709160" y="2103120"/>
            <a:ext cx="1188720" cy="1188720"/>
          </a:xfrm>
          <a:prstGeom prst="ellipse">
            <a:avLst/>
          </a:prstGeom>
          <a:solidFill>
            <a:srgbClr val="CC0000"/>
          </a:solidFill>
          <a:ln/>
        </p:spPr>
        <p:txBody>
          <a:bodyPr/>
          <a:lstStyle/>
          <a:p>
            <a:endParaRPr lang="en-US"/>
          </a:p>
        </p:txBody>
      </p:sp>
      <p:sp>
        <p:nvSpPr>
          <p:cNvPr id="8" name="Text 6"/>
          <p:cNvSpPr/>
          <p:nvPr/>
        </p:nvSpPr>
        <p:spPr>
          <a:xfrm>
            <a:off x="4709160" y="2103120"/>
            <a:ext cx="1188720" cy="118872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2</a:t>
            </a:r>
            <a:endParaRPr lang="en-US" sz="2400" dirty="0"/>
          </a:p>
        </p:txBody>
      </p:sp>
      <p:sp>
        <p:nvSpPr>
          <p:cNvPr id="9" name="Text 7"/>
          <p:cNvSpPr/>
          <p:nvPr/>
        </p:nvSpPr>
        <p:spPr>
          <a:xfrm>
            <a:off x="4709160" y="1830977"/>
            <a:ext cx="1188720" cy="11887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Negotiate</a:t>
            </a:r>
            <a:endParaRPr lang="en-US" sz="1400" dirty="0"/>
          </a:p>
        </p:txBody>
      </p:sp>
      <p:sp>
        <p:nvSpPr>
          <p:cNvPr id="10" name="Shape 8"/>
          <p:cNvSpPr/>
          <p:nvPr/>
        </p:nvSpPr>
        <p:spPr>
          <a:xfrm>
            <a:off x="8595360" y="2103120"/>
            <a:ext cx="1188720" cy="1188720"/>
          </a:xfrm>
          <a:prstGeom prst="ellipse">
            <a:avLst/>
          </a:prstGeom>
          <a:solidFill>
            <a:srgbClr val="CC0000"/>
          </a:solidFill>
          <a:ln/>
        </p:spPr>
        <p:txBody>
          <a:bodyPr/>
          <a:lstStyle/>
          <a:p>
            <a:endParaRPr lang="en-US"/>
          </a:p>
        </p:txBody>
      </p:sp>
      <p:sp>
        <p:nvSpPr>
          <p:cNvPr id="11" name="Text 9"/>
          <p:cNvSpPr/>
          <p:nvPr/>
        </p:nvSpPr>
        <p:spPr>
          <a:xfrm>
            <a:off x="8595360" y="2103120"/>
            <a:ext cx="1188720" cy="1188720"/>
          </a:xfrm>
          <a:prstGeom prst="rect">
            <a:avLst/>
          </a:prstGeom>
          <a:noFill/>
          <a:ln/>
        </p:spPr>
        <p:txBody>
          <a:bodyPr wrap="square" lIns="0" tIns="0" rIns="0" bIns="0"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3</a:t>
            </a:r>
            <a:endParaRPr lang="en-US" sz="2400" dirty="0"/>
          </a:p>
        </p:txBody>
      </p:sp>
      <p:sp>
        <p:nvSpPr>
          <p:cNvPr id="12" name="Text 10"/>
          <p:cNvSpPr/>
          <p:nvPr/>
        </p:nvSpPr>
        <p:spPr>
          <a:xfrm>
            <a:off x="8595360" y="1830977"/>
            <a:ext cx="1188720" cy="11887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Offer</a:t>
            </a:r>
            <a:endParaRPr lang="en-US" sz="1400" dirty="0"/>
          </a:p>
        </p:txBody>
      </p:sp>
      <p:sp>
        <p:nvSpPr>
          <p:cNvPr id="13" name="Text 11"/>
          <p:cNvSpPr/>
          <p:nvPr/>
        </p:nvSpPr>
        <p:spPr>
          <a:xfrm>
            <a:off x="1965960" y="2331720"/>
            <a:ext cx="2834640" cy="822960"/>
          </a:xfrm>
          <a:prstGeom prst="rect">
            <a:avLst/>
          </a:prstGeom>
          <a:noFill/>
          <a:ln/>
        </p:spPr>
        <p:txBody>
          <a:bodyPr wrap="square" rtlCol="0" anchor="ctr"/>
          <a:lstStyle/>
          <a:p>
            <a:pPr marL="0" indent="0" algn="ctr">
              <a:buNone/>
            </a:pPr>
            <a:r>
              <a:rPr lang="en-US" sz="3200" dirty="0">
                <a:solidFill>
                  <a:srgbClr val="CC0000"/>
                </a:solidFill>
                <a:latin typeface="Calibri" pitchFamily="34" charset="0"/>
                <a:ea typeface="Calibri" pitchFamily="34" charset="-122"/>
                <a:cs typeface="Calibri" pitchFamily="34" charset="-120"/>
              </a:rPr>
              <a:t>→</a:t>
            </a:r>
            <a:endParaRPr lang="en-US" sz="3200" dirty="0"/>
          </a:p>
        </p:txBody>
      </p:sp>
      <p:sp>
        <p:nvSpPr>
          <p:cNvPr id="14" name="Text 12"/>
          <p:cNvSpPr/>
          <p:nvPr/>
        </p:nvSpPr>
        <p:spPr>
          <a:xfrm>
            <a:off x="5852160" y="2331720"/>
            <a:ext cx="2834640" cy="822960"/>
          </a:xfrm>
          <a:prstGeom prst="rect">
            <a:avLst/>
          </a:prstGeom>
          <a:noFill/>
          <a:ln/>
        </p:spPr>
        <p:txBody>
          <a:bodyPr wrap="square" rtlCol="0" anchor="ctr"/>
          <a:lstStyle/>
          <a:p>
            <a:pPr marL="0" indent="0" algn="ctr">
              <a:buNone/>
            </a:pPr>
            <a:r>
              <a:rPr lang="en-US" sz="3200" dirty="0">
                <a:solidFill>
                  <a:srgbClr val="CC0000"/>
                </a:solidFill>
                <a:latin typeface="Calibri" pitchFamily="34" charset="0"/>
                <a:ea typeface="Calibri" pitchFamily="34" charset="-122"/>
                <a:cs typeface="Calibri" pitchFamily="34" charset="-120"/>
              </a:rPr>
              <a:t>→</a:t>
            </a:r>
            <a:endParaRPr lang="en-US" sz="3200" dirty="0"/>
          </a:p>
        </p:txBody>
      </p:sp>
      <p:sp>
        <p:nvSpPr>
          <p:cNvPr id="15" name="Text 13"/>
          <p:cNvSpPr/>
          <p:nvPr/>
        </p:nvSpPr>
        <p:spPr>
          <a:xfrm>
            <a:off x="1965960" y="3383280"/>
            <a:ext cx="2834640" cy="320040"/>
          </a:xfrm>
          <a:prstGeom prst="rect">
            <a:avLst/>
          </a:prstGeom>
          <a:noFill/>
          <a:ln/>
        </p:spPr>
        <p:txBody>
          <a:bodyPr wrap="square" rtlCol="0" anchor="ctr"/>
          <a:lstStyle/>
          <a:p>
            <a:pPr marL="0" indent="0" algn="ctr">
              <a:buNone/>
            </a:pPr>
            <a:r>
              <a:rPr lang="en-US" sz="1150" i="1" dirty="0">
                <a:solidFill>
                  <a:srgbClr val="6B6B6B"/>
                </a:solidFill>
                <a:latin typeface="Calibri" pitchFamily="34" charset="0"/>
                <a:ea typeface="Calibri" pitchFamily="34" charset="-122"/>
                <a:cs typeface="Calibri" pitchFamily="34" charset="-120"/>
              </a:rPr>
              <a:t>advisory note</a:t>
            </a:r>
            <a:endParaRPr lang="en-US" sz="1150" dirty="0"/>
          </a:p>
        </p:txBody>
      </p:sp>
      <p:sp>
        <p:nvSpPr>
          <p:cNvPr id="16" name="Text 14"/>
          <p:cNvSpPr/>
          <p:nvPr/>
        </p:nvSpPr>
        <p:spPr>
          <a:xfrm>
            <a:off x="5852160" y="3383280"/>
            <a:ext cx="2834640" cy="548640"/>
          </a:xfrm>
          <a:prstGeom prst="rect">
            <a:avLst/>
          </a:prstGeom>
          <a:noFill/>
          <a:ln/>
        </p:spPr>
        <p:txBody>
          <a:bodyPr wrap="square" rtlCol="0" anchor="ctr"/>
          <a:lstStyle/>
          <a:p>
            <a:pPr marL="0" indent="0" algn="ctr">
              <a:buNone/>
            </a:pPr>
            <a:r>
              <a:rPr lang="en-US" sz="1150" i="1" dirty="0">
                <a:solidFill>
                  <a:srgbClr val="6B6B6B"/>
                </a:solidFill>
                <a:latin typeface="Calibri" pitchFamily="34" charset="0"/>
                <a:ea typeface="Calibri" pitchFamily="34" charset="-122"/>
                <a:cs typeface="Calibri" pitchFamily="34" charset="-120"/>
              </a:rPr>
              <a:t>transfer text</a:t>
            </a:r>
            <a:endParaRPr lang="en-US" sz="1150" dirty="0"/>
          </a:p>
          <a:p>
            <a:pPr marL="0" indent="0" algn="ctr">
              <a:buNone/>
            </a:pPr>
            <a:r>
              <a:rPr lang="en-US" sz="1150" i="1" dirty="0">
                <a:solidFill>
                  <a:srgbClr val="6B6B6B"/>
                </a:solidFill>
                <a:latin typeface="Calibri" pitchFamily="34" charset="0"/>
                <a:ea typeface="Calibri" pitchFamily="34" charset="-122"/>
                <a:cs typeface="Calibri" pitchFamily="34" charset="-120"/>
              </a:rPr>
              <a:t>(both directions)</a:t>
            </a:r>
            <a:endParaRPr lang="en-US" sz="1150" dirty="0"/>
          </a:p>
        </p:txBody>
      </p:sp>
      <p:sp>
        <p:nvSpPr>
          <p:cNvPr id="17" name="Shape 15"/>
          <p:cNvSpPr/>
          <p:nvPr/>
        </p:nvSpPr>
        <p:spPr>
          <a:xfrm>
            <a:off x="548640" y="4297680"/>
            <a:ext cx="11064240" cy="1554480"/>
          </a:xfrm>
          <a:prstGeom prst="roundRect">
            <a:avLst>
              <a:gd name="adj" fmla="val 4706"/>
            </a:avLst>
          </a:prstGeom>
          <a:solidFill>
            <a:srgbClr val="F7F6F4"/>
          </a:solidFill>
          <a:ln/>
        </p:spPr>
        <p:txBody>
          <a:bodyPr/>
          <a:lstStyle/>
          <a:p>
            <a:endParaRPr lang="en-US"/>
          </a:p>
        </p:txBody>
      </p:sp>
      <p:sp>
        <p:nvSpPr>
          <p:cNvPr id="18" name="Shape 16"/>
          <p:cNvSpPr/>
          <p:nvPr/>
        </p:nvSpPr>
        <p:spPr>
          <a:xfrm>
            <a:off x="868680" y="4526280"/>
            <a:ext cx="91440" cy="91440"/>
          </a:xfrm>
          <a:prstGeom prst="ellipse">
            <a:avLst/>
          </a:prstGeom>
          <a:solidFill>
            <a:srgbClr val="CC0000"/>
          </a:solidFill>
          <a:ln/>
        </p:spPr>
        <p:txBody>
          <a:bodyPr/>
          <a:lstStyle/>
          <a:p>
            <a:endParaRPr lang="en-US"/>
          </a:p>
        </p:txBody>
      </p:sp>
      <p:sp>
        <p:nvSpPr>
          <p:cNvPr id="19" name="Text 17"/>
          <p:cNvSpPr/>
          <p:nvPr/>
        </p:nvSpPr>
        <p:spPr>
          <a:xfrm>
            <a:off x="1097280" y="4453128"/>
            <a:ext cx="10332720" cy="365760"/>
          </a:xfrm>
          <a:prstGeom prst="rect">
            <a:avLst/>
          </a:prstGeom>
          <a:noFill/>
          <a:ln/>
        </p:spPr>
        <p:txBody>
          <a:bodyPr wrap="square" rtlCol="0" anchor="ctr"/>
          <a:lstStyle/>
          <a:p>
            <a:pPr marL="0" indent="0">
              <a:buNone/>
            </a:pPr>
            <a:r>
              <a:rPr lang="en-US" sz="1300" dirty="0">
                <a:solidFill>
                  <a:srgbClr val="3D3D3D"/>
                </a:solidFill>
                <a:latin typeface="Calibri" pitchFamily="34" charset="0"/>
                <a:ea typeface="Calibri" pitchFamily="34" charset="-122"/>
                <a:cs typeface="Calibri" pitchFamily="34" charset="-120"/>
              </a:rPr>
              <a:t>Copy-paste, plain text: no login, no API key, no data leaving your browser.</a:t>
            </a:r>
            <a:endParaRPr lang="en-US" sz="1300" dirty="0"/>
          </a:p>
        </p:txBody>
      </p:sp>
      <p:sp>
        <p:nvSpPr>
          <p:cNvPr id="20" name="Shape 18"/>
          <p:cNvSpPr/>
          <p:nvPr/>
        </p:nvSpPr>
        <p:spPr>
          <a:xfrm>
            <a:off x="868680" y="4937760"/>
            <a:ext cx="91440" cy="91440"/>
          </a:xfrm>
          <a:prstGeom prst="ellipse">
            <a:avLst/>
          </a:prstGeom>
          <a:solidFill>
            <a:srgbClr val="CC0000"/>
          </a:solidFill>
          <a:ln/>
        </p:spPr>
        <p:txBody>
          <a:bodyPr/>
          <a:lstStyle/>
          <a:p>
            <a:endParaRPr lang="en-US"/>
          </a:p>
        </p:txBody>
      </p:sp>
      <p:sp>
        <p:nvSpPr>
          <p:cNvPr id="21" name="Text 19"/>
          <p:cNvSpPr/>
          <p:nvPr/>
        </p:nvSpPr>
        <p:spPr>
          <a:xfrm>
            <a:off x="1097280" y="4864608"/>
            <a:ext cx="10332720" cy="365760"/>
          </a:xfrm>
          <a:prstGeom prst="rect">
            <a:avLst/>
          </a:prstGeom>
          <a:noFill/>
          <a:ln/>
        </p:spPr>
        <p:txBody>
          <a:bodyPr wrap="square" rtlCol="0" anchor="ctr"/>
          <a:lstStyle/>
          <a:p>
            <a:pPr marL="0" indent="0">
              <a:buNone/>
            </a:pPr>
            <a:r>
              <a:rPr lang="en-US" sz="1300" dirty="0">
                <a:solidFill>
                  <a:srgbClr val="3D3D3D"/>
                </a:solidFill>
                <a:latin typeface="Calibri" pitchFamily="34" charset="0"/>
                <a:ea typeface="Calibri" pitchFamily="34" charset="-122"/>
                <a:cs typeface="Calibri" pitchFamily="34" charset="-120"/>
              </a:rPr>
              <a:t>Works regardless of hosting, browser, or device, no shared file dependency required.</a:t>
            </a:r>
            <a:endParaRPr lang="en-US" sz="1300" dirty="0"/>
          </a:p>
        </p:txBody>
      </p:sp>
      <p:sp>
        <p:nvSpPr>
          <p:cNvPr id="22" name="Shape 20"/>
          <p:cNvSpPr/>
          <p:nvPr/>
        </p:nvSpPr>
        <p:spPr>
          <a:xfrm>
            <a:off x="868680" y="5349240"/>
            <a:ext cx="91440" cy="91440"/>
          </a:xfrm>
          <a:prstGeom prst="ellipse">
            <a:avLst/>
          </a:prstGeom>
          <a:solidFill>
            <a:srgbClr val="CC0000"/>
          </a:solidFill>
          <a:ln/>
        </p:spPr>
        <p:txBody>
          <a:bodyPr/>
          <a:lstStyle/>
          <a:p>
            <a:endParaRPr lang="en-US"/>
          </a:p>
        </p:txBody>
      </p:sp>
      <p:sp>
        <p:nvSpPr>
          <p:cNvPr id="23" name="Text 21"/>
          <p:cNvSpPr/>
          <p:nvPr/>
        </p:nvSpPr>
        <p:spPr>
          <a:xfrm>
            <a:off x="1097280" y="5276088"/>
            <a:ext cx="10332720" cy="365760"/>
          </a:xfrm>
          <a:prstGeom prst="rect">
            <a:avLst/>
          </a:prstGeom>
          <a:noFill/>
          <a:ln/>
        </p:spPr>
        <p:txBody>
          <a:bodyPr wrap="square" rtlCol="0" anchor="ctr"/>
          <a:lstStyle/>
          <a:p>
            <a:pPr marL="0" indent="0">
              <a:buNone/>
            </a:pPr>
            <a:r>
              <a:rPr lang="en-US" sz="1300" dirty="0">
                <a:solidFill>
                  <a:srgbClr val="3D3D3D"/>
                </a:solidFill>
                <a:latin typeface="Calibri" pitchFamily="34" charset="0"/>
                <a:ea typeface="Calibri" pitchFamily="34" charset="-122"/>
                <a:cs typeface="Calibri" pitchFamily="34" charset="-120"/>
              </a:rPr>
              <a:t>Every tool also works completely on its own, with nothing to paste at all.</a:t>
            </a:r>
            <a:endParaRPr lang="en-US" sz="1300" dirty="0"/>
          </a:p>
        </p:txBody>
      </p:sp>
      <p:sp>
        <p:nvSpPr>
          <p:cNvPr id="24" name="Text 22"/>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6B6B6B"/>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25" name="Text 23"/>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6B6B6B"/>
                </a:solidFill>
                <a:latin typeface="Calibri" pitchFamily="34" charset="0"/>
                <a:ea typeface="Calibri" pitchFamily="34" charset="-122"/>
                <a:cs typeface="Calibri" pitchFamily="34" charset="-120"/>
              </a:rPr>
              <a:t>Comp Lifecycle Toolkit</a:t>
            </a:r>
            <a:endParaRPr lang="en-US" sz="900" dirty="0"/>
          </a:p>
        </p:txBody>
      </p:sp>
      <p:sp>
        <p:nvSpPr>
          <p:cNvPr id="27" name="Text 3">
            <a:extLst>
              <a:ext uri="{FF2B5EF4-FFF2-40B4-BE49-F238E27FC236}">
                <a16:creationId xmlns:a16="http://schemas.microsoft.com/office/drawing/2014/main" id="{3FE7B02D-3969-B10F-A4C8-559554F314B5}"/>
              </a:ext>
            </a:extLst>
          </p:cNvPr>
          <p:cNvSpPr/>
          <p:nvPr/>
        </p:nvSpPr>
        <p:spPr>
          <a:xfrm>
            <a:off x="7678271" y="4297680"/>
            <a:ext cx="3934609" cy="1507282"/>
          </a:xfrm>
          <a:prstGeom prst="rect">
            <a:avLst/>
          </a:prstGeom>
          <a:noFill/>
          <a:ln>
            <a:solidFill>
              <a:schemeClr val="tx1"/>
            </a:solidFill>
          </a:ln>
        </p:spPr>
        <p:txBody>
          <a:bodyPr wrap="square" rtlCol="0" anchor="ctr"/>
          <a:lstStyle/>
          <a:p>
            <a:pPr algn="ctr"/>
            <a:r>
              <a:rPr lang="en-US" b="1" i="1" u="sng" dirty="0">
                <a:solidFill>
                  <a:srgbClr val="0000FF"/>
                </a:solidFill>
                <a:hlinkClick r:id="rId3">
                  <a:extLst>
                    <a:ext uri="{A12FA001-AC4F-418D-AE19-62706E023703}">
                      <ahyp:hlinkClr xmlns:ahyp="http://schemas.microsoft.com/office/drawing/2018/hyperlinkcolor" val="tx"/>
                    </a:ext>
                  </a:extLst>
                </a:hlinkClick>
              </a:rPr>
              <a:t>Comp Lifecycle Toolkit</a:t>
            </a:r>
            <a:endParaRPr lang="en-US" sz="1400" i="1" dirty="0">
              <a:solidFill>
                <a:srgbClr val="00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A1A1A"/>
        </a:solidFill>
        <a:effectLst/>
      </p:bgPr>
    </p:bg>
    <p:spTree>
      <p:nvGrpSpPr>
        <p:cNvPr id="1" name=""/>
        <p:cNvGrpSpPr/>
        <p:nvPr/>
      </p:nvGrpSpPr>
      <p:grpSpPr>
        <a:xfrm>
          <a:off x="0" y="0"/>
          <a:ext cx="0" cy="0"/>
          <a:chOff x="0" y="0"/>
          <a:chExt cx="0" cy="0"/>
        </a:xfrm>
      </p:grpSpPr>
      <p:sp>
        <p:nvSpPr>
          <p:cNvPr id="2" name="Text 0"/>
          <p:cNvSpPr/>
          <p:nvPr/>
        </p:nvSpPr>
        <p:spPr>
          <a:xfrm>
            <a:off x="548640" y="365760"/>
            <a:ext cx="7315200" cy="274320"/>
          </a:xfrm>
          <a:prstGeom prst="rect">
            <a:avLst/>
          </a:prstGeom>
          <a:noFill/>
          <a:ln/>
        </p:spPr>
        <p:txBody>
          <a:bodyPr wrap="square" rtlCol="0" anchor="ctr"/>
          <a:lstStyle/>
          <a:p>
            <a:pPr marL="0" indent="0" algn="l">
              <a:buNone/>
            </a:pPr>
            <a:r>
              <a:rPr lang="en-US" sz="1100" b="1" kern="0" spc="100" dirty="0">
                <a:solidFill>
                  <a:srgbClr val="E8A0A0"/>
                </a:solidFill>
                <a:latin typeface="Calibri" pitchFamily="34" charset="0"/>
                <a:ea typeface="Calibri" pitchFamily="34" charset="-122"/>
                <a:cs typeface="Calibri" pitchFamily="34" charset="-120"/>
              </a:rPr>
              <a:t>WHAT THESE TOOLS DON'T PRETEND TO BE</a:t>
            </a:r>
            <a:endParaRPr lang="en-US" sz="1100" dirty="0"/>
          </a:p>
        </p:txBody>
      </p:sp>
      <p:sp>
        <p:nvSpPr>
          <p:cNvPr id="3" name="Text 1"/>
          <p:cNvSpPr/>
          <p:nvPr/>
        </p:nvSpPr>
        <p:spPr>
          <a:xfrm>
            <a:off x="548640" y="822960"/>
            <a:ext cx="10058400" cy="640080"/>
          </a:xfrm>
          <a:prstGeom prst="rect">
            <a:avLst/>
          </a:prstGeom>
          <a:noFill/>
          <a:ln/>
        </p:spPr>
        <p:txBody>
          <a:bodyPr wrap="square" rtlCol="0" anchor="ctr"/>
          <a:lstStyle/>
          <a:p>
            <a:pPr marL="0" indent="0">
              <a:buNone/>
            </a:pPr>
            <a:r>
              <a:rPr lang="en-US" sz="2800" b="1" dirty="0">
                <a:solidFill>
                  <a:srgbClr val="FFFFFF"/>
                </a:solidFill>
                <a:latin typeface="Cambria" pitchFamily="34" charset="0"/>
                <a:ea typeface="Cambria" pitchFamily="34" charset="-122"/>
                <a:cs typeface="Cambria" pitchFamily="34" charset="-120"/>
              </a:rPr>
              <a:t>Built-in honesty, not false confidence</a:t>
            </a:r>
            <a:endParaRPr lang="en-US" sz="2800" dirty="0"/>
          </a:p>
        </p:txBody>
      </p:sp>
      <p:sp>
        <p:nvSpPr>
          <p:cNvPr id="4" name="Shape 2"/>
          <p:cNvSpPr/>
          <p:nvPr/>
        </p:nvSpPr>
        <p:spPr>
          <a:xfrm>
            <a:off x="548640" y="1691640"/>
            <a:ext cx="11064240" cy="1051560"/>
          </a:xfrm>
          <a:prstGeom prst="roundRect">
            <a:avLst>
              <a:gd name="adj" fmla="val 6957"/>
            </a:avLst>
          </a:prstGeom>
          <a:solidFill>
            <a:srgbClr val="26262A"/>
          </a:solidFill>
          <a:ln/>
        </p:spPr>
        <p:txBody>
          <a:bodyPr/>
          <a:lstStyle/>
          <a:p>
            <a:endParaRPr lang="en-US"/>
          </a:p>
        </p:txBody>
      </p:sp>
      <p:sp>
        <p:nvSpPr>
          <p:cNvPr id="5" name="Text 3"/>
          <p:cNvSpPr/>
          <p:nvPr/>
        </p:nvSpPr>
        <p:spPr>
          <a:xfrm>
            <a:off x="822960" y="1801368"/>
            <a:ext cx="10515600" cy="365760"/>
          </a:xfrm>
          <a:prstGeom prst="rect">
            <a:avLst/>
          </a:prstGeom>
          <a:noFill/>
          <a:ln/>
        </p:spPr>
        <p:txBody>
          <a:bodyPr wrap="square" rtlCol="0" anchor="ctr"/>
          <a:lstStyle/>
          <a:p>
            <a:pPr marL="0" indent="0">
              <a:buNone/>
            </a:pPr>
            <a:r>
              <a:rPr lang="en-US" sz="1450" b="1" dirty="0">
                <a:solidFill>
                  <a:srgbClr val="F0A0A0"/>
                </a:solidFill>
                <a:latin typeface="Calibri" pitchFamily="34" charset="0"/>
                <a:ea typeface="Calibri" pitchFamily="34" charset="-122"/>
                <a:cs typeface="Calibri" pitchFamily="34" charset="-120"/>
              </a:rPr>
              <a:t>Not financial, tax, or legal advice</a:t>
            </a:r>
            <a:endParaRPr lang="en-US" sz="1450" dirty="0"/>
          </a:p>
        </p:txBody>
      </p:sp>
      <p:sp>
        <p:nvSpPr>
          <p:cNvPr id="6" name="Text 4"/>
          <p:cNvSpPr/>
          <p:nvPr/>
        </p:nvSpPr>
        <p:spPr>
          <a:xfrm>
            <a:off x="822960" y="2194560"/>
            <a:ext cx="10515600" cy="457200"/>
          </a:xfrm>
          <a:prstGeom prst="rect">
            <a:avLst/>
          </a:prstGeom>
          <a:noFill/>
          <a:ln/>
        </p:spPr>
        <p:txBody>
          <a:bodyPr wrap="square" rtlCol="0" anchor="ctr"/>
          <a:lstStyle/>
          <a:p>
            <a:pPr marL="0" indent="0">
              <a:buNone/>
            </a:pPr>
            <a:r>
              <a:rPr lang="en-US" sz="1250" dirty="0">
                <a:solidFill>
                  <a:srgbClr val="D8D8D8"/>
                </a:solidFill>
                <a:latin typeface="Calibri" pitchFamily="34" charset="0"/>
                <a:ea typeface="Calibri" pitchFamily="34" charset="-122"/>
                <a:cs typeface="Calibri" pitchFamily="34" charset="-120"/>
              </a:rPr>
              <a:t>Every number is an estimate for discussion: verify against your written offer letter.</a:t>
            </a:r>
            <a:endParaRPr lang="en-US" sz="1250" dirty="0"/>
          </a:p>
        </p:txBody>
      </p:sp>
      <p:sp>
        <p:nvSpPr>
          <p:cNvPr id="7" name="Shape 5"/>
          <p:cNvSpPr/>
          <p:nvPr/>
        </p:nvSpPr>
        <p:spPr>
          <a:xfrm>
            <a:off x="548640" y="2926080"/>
            <a:ext cx="11064240" cy="1051560"/>
          </a:xfrm>
          <a:prstGeom prst="roundRect">
            <a:avLst>
              <a:gd name="adj" fmla="val 6957"/>
            </a:avLst>
          </a:prstGeom>
          <a:solidFill>
            <a:srgbClr val="26262A"/>
          </a:solidFill>
          <a:ln/>
        </p:spPr>
        <p:txBody>
          <a:bodyPr/>
          <a:lstStyle/>
          <a:p>
            <a:endParaRPr lang="en-US"/>
          </a:p>
        </p:txBody>
      </p:sp>
      <p:sp>
        <p:nvSpPr>
          <p:cNvPr id="8" name="Text 6"/>
          <p:cNvSpPr/>
          <p:nvPr/>
        </p:nvSpPr>
        <p:spPr>
          <a:xfrm>
            <a:off x="822960" y="3035808"/>
            <a:ext cx="10515600" cy="365760"/>
          </a:xfrm>
          <a:prstGeom prst="rect">
            <a:avLst/>
          </a:prstGeom>
          <a:noFill/>
          <a:ln/>
        </p:spPr>
        <p:txBody>
          <a:bodyPr wrap="square" rtlCol="0" anchor="ctr"/>
          <a:lstStyle/>
          <a:p>
            <a:pPr marL="0" indent="0">
              <a:buNone/>
            </a:pPr>
            <a:r>
              <a:rPr lang="en-US" sz="1450" b="1" dirty="0">
                <a:solidFill>
                  <a:srgbClr val="F0A0A0"/>
                </a:solidFill>
                <a:latin typeface="Calibri" pitchFamily="34" charset="0"/>
                <a:ea typeface="Calibri" pitchFamily="34" charset="-122"/>
                <a:cs typeface="Calibri" pitchFamily="34" charset="-120"/>
              </a:rPr>
              <a:t>The AI scorer is a keyword scan</a:t>
            </a:r>
            <a:endParaRPr lang="en-US" sz="1450" dirty="0"/>
          </a:p>
        </p:txBody>
      </p:sp>
      <p:sp>
        <p:nvSpPr>
          <p:cNvPr id="9" name="Text 7"/>
          <p:cNvSpPr/>
          <p:nvPr/>
        </p:nvSpPr>
        <p:spPr>
          <a:xfrm>
            <a:off x="822960" y="3429000"/>
            <a:ext cx="10515600" cy="457200"/>
          </a:xfrm>
          <a:prstGeom prst="rect">
            <a:avLst/>
          </a:prstGeom>
          <a:noFill/>
          <a:ln/>
        </p:spPr>
        <p:txBody>
          <a:bodyPr wrap="square" rtlCol="0" anchor="ctr"/>
          <a:lstStyle/>
          <a:p>
            <a:pPr marL="0" indent="0">
              <a:buNone/>
            </a:pPr>
            <a:r>
              <a:rPr lang="en-US" sz="1250" dirty="0">
                <a:solidFill>
                  <a:srgbClr val="D8D8D8"/>
                </a:solidFill>
                <a:latin typeface="Calibri" pitchFamily="34" charset="0"/>
                <a:ea typeface="Calibri" pitchFamily="34" charset="-122"/>
                <a:cs typeface="Calibri" pitchFamily="34" charset="-120"/>
              </a:rPr>
              <a:t>Not an AI judgment of your negotiation skill: review and adjust every score.</a:t>
            </a:r>
            <a:endParaRPr lang="en-US" sz="1250" dirty="0"/>
          </a:p>
        </p:txBody>
      </p:sp>
      <p:sp>
        <p:nvSpPr>
          <p:cNvPr id="10" name="Shape 8"/>
          <p:cNvSpPr/>
          <p:nvPr/>
        </p:nvSpPr>
        <p:spPr>
          <a:xfrm>
            <a:off x="548640" y="4160520"/>
            <a:ext cx="11064240" cy="1051560"/>
          </a:xfrm>
          <a:prstGeom prst="roundRect">
            <a:avLst>
              <a:gd name="adj" fmla="val 6957"/>
            </a:avLst>
          </a:prstGeom>
          <a:solidFill>
            <a:srgbClr val="26262A"/>
          </a:solidFill>
          <a:ln/>
        </p:spPr>
        <p:txBody>
          <a:bodyPr/>
          <a:lstStyle/>
          <a:p>
            <a:endParaRPr lang="en-US"/>
          </a:p>
        </p:txBody>
      </p:sp>
      <p:sp>
        <p:nvSpPr>
          <p:cNvPr id="11" name="Text 9"/>
          <p:cNvSpPr/>
          <p:nvPr/>
        </p:nvSpPr>
        <p:spPr>
          <a:xfrm>
            <a:off x="822960" y="4270248"/>
            <a:ext cx="10515600" cy="365760"/>
          </a:xfrm>
          <a:prstGeom prst="rect">
            <a:avLst/>
          </a:prstGeom>
          <a:noFill/>
          <a:ln/>
        </p:spPr>
        <p:txBody>
          <a:bodyPr wrap="square" rtlCol="0" anchor="ctr"/>
          <a:lstStyle/>
          <a:p>
            <a:pPr marL="0" indent="0">
              <a:buNone/>
            </a:pPr>
            <a:r>
              <a:rPr lang="en-US" sz="1450" b="1" dirty="0">
                <a:solidFill>
                  <a:srgbClr val="F0A0A0"/>
                </a:solidFill>
                <a:latin typeface="Calibri" pitchFamily="34" charset="0"/>
                <a:ea typeface="Calibri" pitchFamily="34" charset="-122"/>
                <a:cs typeface="Calibri" pitchFamily="34" charset="-120"/>
              </a:rPr>
              <a:t>CIF data is editorial, not live</a:t>
            </a:r>
            <a:endParaRPr lang="en-US" sz="1450" dirty="0"/>
          </a:p>
        </p:txBody>
      </p:sp>
      <p:sp>
        <p:nvSpPr>
          <p:cNvPr id="12" name="Text 10"/>
          <p:cNvSpPr/>
          <p:nvPr/>
        </p:nvSpPr>
        <p:spPr>
          <a:xfrm>
            <a:off x="822960" y="4663440"/>
            <a:ext cx="10515600" cy="457200"/>
          </a:xfrm>
          <a:prstGeom prst="rect">
            <a:avLst/>
          </a:prstGeom>
          <a:noFill/>
          <a:ln/>
        </p:spPr>
        <p:txBody>
          <a:bodyPr wrap="square" rtlCol="0" anchor="ctr"/>
          <a:lstStyle/>
          <a:p>
            <a:pPr marL="0" indent="0">
              <a:buNone/>
            </a:pPr>
            <a:r>
              <a:rPr lang="en-US" sz="1250" dirty="0">
                <a:solidFill>
                  <a:srgbClr val="D8D8D8"/>
                </a:solidFill>
                <a:latin typeface="Calibri" pitchFamily="34" charset="0"/>
                <a:ea typeface="Calibri" pitchFamily="34" charset="-122"/>
                <a:cs typeface="Calibri" pitchFamily="34" charset="-120"/>
              </a:rPr>
              <a:t>Directional teaching aids, not a verified dataset: check primary sources before acting.</a:t>
            </a:r>
            <a:endParaRPr lang="en-US" sz="1250" dirty="0"/>
          </a:p>
        </p:txBody>
      </p:sp>
      <p:sp>
        <p:nvSpPr>
          <p:cNvPr id="13" name="Shape 11"/>
          <p:cNvSpPr/>
          <p:nvPr/>
        </p:nvSpPr>
        <p:spPr>
          <a:xfrm>
            <a:off x="548640" y="5394960"/>
            <a:ext cx="11064240" cy="1051560"/>
          </a:xfrm>
          <a:prstGeom prst="roundRect">
            <a:avLst>
              <a:gd name="adj" fmla="val 6957"/>
            </a:avLst>
          </a:prstGeom>
          <a:solidFill>
            <a:srgbClr val="26262A"/>
          </a:solidFill>
          <a:ln/>
        </p:spPr>
        <p:txBody>
          <a:bodyPr/>
          <a:lstStyle/>
          <a:p>
            <a:endParaRPr lang="en-US"/>
          </a:p>
        </p:txBody>
      </p:sp>
      <p:sp>
        <p:nvSpPr>
          <p:cNvPr id="14" name="Text 12"/>
          <p:cNvSpPr/>
          <p:nvPr/>
        </p:nvSpPr>
        <p:spPr>
          <a:xfrm>
            <a:off x="822960" y="5504688"/>
            <a:ext cx="10515600" cy="365760"/>
          </a:xfrm>
          <a:prstGeom prst="rect">
            <a:avLst/>
          </a:prstGeom>
          <a:noFill/>
          <a:ln/>
        </p:spPr>
        <p:txBody>
          <a:bodyPr wrap="square" rtlCol="0" anchor="ctr"/>
          <a:lstStyle/>
          <a:p>
            <a:pPr marL="0" indent="0">
              <a:buNone/>
            </a:pPr>
            <a:r>
              <a:rPr lang="en-US" sz="1450" b="1" dirty="0">
                <a:solidFill>
                  <a:srgbClr val="F0A0A0"/>
                </a:solidFill>
                <a:latin typeface="Calibri" pitchFamily="34" charset="0"/>
                <a:ea typeface="Calibri" pitchFamily="34" charset="-122"/>
                <a:cs typeface="Calibri" pitchFamily="34" charset="-120"/>
              </a:rPr>
              <a:t>Nothing here is verified for you</a:t>
            </a:r>
            <a:endParaRPr lang="en-US" sz="1450" dirty="0"/>
          </a:p>
        </p:txBody>
      </p:sp>
      <p:sp>
        <p:nvSpPr>
          <p:cNvPr id="15" name="Text 13"/>
          <p:cNvSpPr/>
          <p:nvPr/>
        </p:nvSpPr>
        <p:spPr>
          <a:xfrm>
            <a:off x="822960" y="5897880"/>
            <a:ext cx="10515600" cy="457200"/>
          </a:xfrm>
          <a:prstGeom prst="rect">
            <a:avLst/>
          </a:prstGeom>
          <a:noFill/>
          <a:ln/>
        </p:spPr>
        <p:txBody>
          <a:bodyPr wrap="square" rtlCol="0" anchor="ctr"/>
          <a:lstStyle/>
          <a:p>
            <a:pPr marL="0" indent="0">
              <a:buNone/>
            </a:pPr>
            <a:r>
              <a:rPr lang="en-US" sz="1250" dirty="0">
                <a:solidFill>
                  <a:srgbClr val="D8D8D8"/>
                </a:solidFill>
                <a:latin typeface="Calibri" pitchFamily="34" charset="0"/>
                <a:ea typeface="Calibri" pitchFamily="34" charset="-122"/>
                <a:cs typeface="Calibri" pitchFamily="34" charset="-120"/>
              </a:rPr>
              <a:t>You are responsible for the accuracy of any figure or source you cite.</a:t>
            </a:r>
            <a:endParaRPr lang="en-US" sz="1250" dirty="0"/>
          </a:p>
        </p:txBody>
      </p:sp>
      <p:sp>
        <p:nvSpPr>
          <p:cNvPr id="16" name="Text 14"/>
          <p:cNvSpPr/>
          <p:nvPr/>
        </p:nvSpPr>
        <p:spPr>
          <a:xfrm>
            <a:off x="548640" y="6492240"/>
            <a:ext cx="7315200" cy="274320"/>
          </a:xfrm>
          <a:prstGeom prst="rect">
            <a:avLst/>
          </a:prstGeom>
          <a:noFill/>
          <a:ln/>
        </p:spPr>
        <p:txBody>
          <a:bodyPr wrap="square" rtlCol="0" anchor="ctr"/>
          <a:lstStyle/>
          <a:p>
            <a:pPr marL="0" indent="0" algn="l">
              <a:buNone/>
            </a:pPr>
            <a:r>
              <a:rPr lang="en-US" sz="900" dirty="0">
                <a:solidFill>
                  <a:srgbClr val="9A9A9A"/>
                </a:solidFill>
                <a:latin typeface="Calibri" pitchFamily="34" charset="0"/>
                <a:ea typeface="Calibri" pitchFamily="34" charset="-122"/>
                <a:cs typeface="Calibri" pitchFamily="34" charset="-120"/>
              </a:rPr>
              <a:t>Full-Time MBA Program  ·  David Eccles School of Business</a:t>
            </a:r>
            <a:endParaRPr lang="en-US" sz="900" dirty="0"/>
          </a:p>
        </p:txBody>
      </p:sp>
      <p:sp>
        <p:nvSpPr>
          <p:cNvPr id="17" name="Text 15"/>
          <p:cNvSpPr/>
          <p:nvPr/>
        </p:nvSpPr>
        <p:spPr>
          <a:xfrm>
            <a:off x="8869680" y="6492240"/>
            <a:ext cx="2743200" cy="274320"/>
          </a:xfrm>
          <a:prstGeom prst="rect">
            <a:avLst/>
          </a:prstGeom>
          <a:noFill/>
          <a:ln/>
        </p:spPr>
        <p:txBody>
          <a:bodyPr wrap="square" rtlCol="0" anchor="ctr"/>
          <a:lstStyle/>
          <a:p>
            <a:pPr marL="0" indent="0" algn="r">
              <a:buNone/>
            </a:pPr>
            <a:r>
              <a:rPr lang="en-US" sz="900" dirty="0">
                <a:solidFill>
                  <a:srgbClr val="9A9A9A"/>
                </a:solidFill>
                <a:latin typeface="Calibri" pitchFamily="34" charset="0"/>
                <a:ea typeface="Calibri" pitchFamily="34" charset="-122"/>
                <a:cs typeface="Calibri" pitchFamily="34" charset="-120"/>
              </a:rPr>
              <a:t>Comp Lifecycle Toolkit</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70051ed-867f-4092-a6af-8a42e27b7e09}" enabled="1" method="Standard" siteId="{5217e0e7-539d-4563-b1bf-7c6dcf074f91}" contentBits="0" removed="0"/>
</clbl:labelList>
</file>

<file path=docProps/app.xml><?xml version="1.0" encoding="utf-8"?>
<Properties xmlns="http://schemas.openxmlformats.org/officeDocument/2006/extended-properties" xmlns:vt="http://schemas.openxmlformats.org/officeDocument/2006/docPropsVTypes">
  <TotalTime>54</TotalTime>
  <Words>1597</Words>
  <Application>Microsoft Office PowerPoint</Application>
  <PresentationFormat>Widescreen</PresentationFormat>
  <Paragraphs>179</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CJ Burk</cp:lastModifiedBy>
  <cp:revision>6</cp:revision>
  <dcterms:created xsi:type="dcterms:W3CDTF">2026-07-29T21:49:30Z</dcterms:created>
  <dcterms:modified xsi:type="dcterms:W3CDTF">2026-08-03T20:00:50Z</dcterms:modified>
</cp:coreProperties>
</file>